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300" r:id="rId5"/>
    <p:sldId id="258" r:id="rId6"/>
    <p:sldId id="301" r:id="rId7"/>
    <p:sldId id="280" r:id="rId8"/>
    <p:sldId id="302" r:id="rId9"/>
    <p:sldId id="279" r:id="rId10"/>
    <p:sldId id="303" r:id="rId11"/>
    <p:sldId id="281" r:id="rId12"/>
    <p:sldId id="274" r:id="rId13"/>
    <p:sldId id="275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96" r:id="rId28"/>
    <p:sldId id="304" r:id="rId29"/>
    <p:sldId id="297" r:id="rId30"/>
    <p:sldId id="305" r:id="rId31"/>
    <p:sldId id="298" r:id="rId32"/>
    <p:sldId id="299" r:id="rId33"/>
    <p:sldId id="306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67.svg"/><Relationship Id="rId4" Type="http://schemas.openxmlformats.org/officeDocument/2006/relationships/image" Target="../media/image5.sv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1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17" Type="http://schemas.openxmlformats.org/officeDocument/2006/relationships/image" Target="../media/image74.PNG"/><Relationship Id="rId2" Type="http://schemas.openxmlformats.org/officeDocument/2006/relationships/image" Target="../media/image1.jpe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19" Type="http://schemas.openxmlformats.org/officeDocument/2006/relationships/image" Target="../media/image76.PN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17" Type="http://schemas.openxmlformats.org/officeDocument/2006/relationships/image" Target="../media/image79.PNG"/><Relationship Id="rId2" Type="http://schemas.openxmlformats.org/officeDocument/2006/relationships/image" Target="../media/image1.jpe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1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17" Type="http://schemas.openxmlformats.org/officeDocument/2006/relationships/image" Target="../media/image81.PNG"/><Relationship Id="rId2" Type="http://schemas.openxmlformats.org/officeDocument/2006/relationships/image" Target="../media/image1.jpe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17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jpeg"/><Relationship Id="rId18" Type="http://schemas.openxmlformats.org/officeDocument/2006/relationships/image" Target="../media/image25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17" Type="http://schemas.openxmlformats.org/officeDocument/2006/relationships/image" Target="../media/image24.jpeg"/><Relationship Id="rId2" Type="http://schemas.openxmlformats.org/officeDocument/2006/relationships/image" Target="../media/image1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jpeg"/><Relationship Id="rId10" Type="http://schemas.openxmlformats.org/officeDocument/2006/relationships/image" Target="../media/image5.svg"/><Relationship Id="rId19" Type="http://schemas.openxmlformats.org/officeDocument/2006/relationships/image" Target="../media/image11.png"/><Relationship Id="rId4" Type="http://schemas.openxmlformats.org/officeDocument/2006/relationships/image" Target="../media/image13.svg"/><Relationship Id="rId9" Type="http://schemas.openxmlformats.org/officeDocument/2006/relationships/image" Target="../media/image4.png"/><Relationship Id="rId1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30.png"/><Relationship Id="rId5" Type="http://schemas.openxmlformats.org/officeDocument/2006/relationships/image" Target="../media/image68.png"/><Relationship Id="rId15" Type="http://schemas.openxmlformats.org/officeDocument/2006/relationships/image" Target="../media/image11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Relationship Id="rId14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3.PNG"/><Relationship Id="rId3" Type="http://schemas.openxmlformats.org/officeDocument/2006/relationships/image" Target="../media/image3.svg"/><Relationship Id="rId7" Type="http://schemas.openxmlformats.org/officeDocument/2006/relationships/image" Target="../media/image71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31.svg"/><Relationship Id="rId5" Type="http://schemas.openxmlformats.org/officeDocument/2006/relationships/image" Target="../media/image69.svg"/><Relationship Id="rId10" Type="http://schemas.openxmlformats.org/officeDocument/2006/relationships/image" Target="../media/image30.png"/><Relationship Id="rId4" Type="http://schemas.openxmlformats.org/officeDocument/2006/relationships/image" Target="../media/image68.png"/><Relationship Id="rId9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4.PNG"/><Relationship Id="rId3" Type="http://schemas.openxmlformats.org/officeDocument/2006/relationships/image" Target="../media/image3.svg"/><Relationship Id="rId7" Type="http://schemas.openxmlformats.org/officeDocument/2006/relationships/image" Target="../media/image71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31.svg"/><Relationship Id="rId5" Type="http://schemas.openxmlformats.org/officeDocument/2006/relationships/image" Target="../media/image69.svg"/><Relationship Id="rId10" Type="http://schemas.openxmlformats.org/officeDocument/2006/relationships/image" Target="../media/image30.png"/><Relationship Id="rId4" Type="http://schemas.openxmlformats.org/officeDocument/2006/relationships/image" Target="../media/image68.png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.PNG"/><Relationship Id="rId3" Type="http://schemas.openxmlformats.org/officeDocument/2006/relationships/image" Target="../media/image3.svg"/><Relationship Id="rId7" Type="http://schemas.openxmlformats.org/officeDocument/2006/relationships/image" Target="../media/image71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31.svg"/><Relationship Id="rId5" Type="http://schemas.openxmlformats.org/officeDocument/2006/relationships/image" Target="../media/image69.svg"/><Relationship Id="rId10" Type="http://schemas.openxmlformats.org/officeDocument/2006/relationships/image" Target="../media/image30.png"/><Relationship Id="rId4" Type="http://schemas.openxmlformats.org/officeDocument/2006/relationships/image" Target="../media/image68.png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7.svg"/><Relationship Id="rId5" Type="http://schemas.openxmlformats.org/officeDocument/2006/relationships/image" Target="../media/image14.png"/><Relationship Id="rId10" Type="http://schemas.openxmlformats.org/officeDocument/2006/relationships/image" Target="../media/image96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99.svg"/><Relationship Id="rId5" Type="http://schemas.openxmlformats.org/officeDocument/2006/relationships/image" Target="../media/image14.png"/><Relationship Id="rId10" Type="http://schemas.openxmlformats.org/officeDocument/2006/relationships/image" Target="../media/image98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7.svg"/><Relationship Id="rId5" Type="http://schemas.openxmlformats.org/officeDocument/2006/relationships/image" Target="../media/image14.png"/><Relationship Id="rId10" Type="http://schemas.openxmlformats.org/officeDocument/2006/relationships/image" Target="../media/image66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svg"/><Relationship Id="rId7" Type="http://schemas.openxmlformats.org/officeDocument/2006/relationships/image" Target="../media/image1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33.svg"/><Relationship Id="rId4" Type="http://schemas.openxmlformats.org/officeDocument/2006/relationships/image" Target="../media/image5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32" Type="http://schemas.openxmlformats.org/officeDocument/2006/relationships/image" Target="../media/image6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31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svg"/><Relationship Id="rId3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65.svg"/><Relationship Id="rId4" Type="http://schemas.openxmlformats.org/officeDocument/2006/relationships/image" Target="../media/image5.sv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63840" y="1560644"/>
            <a:ext cx="10502693" cy="7307231"/>
            <a:chOff x="0" y="0"/>
            <a:chExt cx="1003955" cy="698500"/>
          </a:xfrm>
        </p:grpSpPr>
        <p:sp>
          <p:nvSpPr>
            <p:cNvPr id="31" name="Freeform 31"/>
            <p:cNvSpPr/>
            <p:nvPr/>
          </p:nvSpPr>
          <p:spPr>
            <a:xfrm>
              <a:off x="4246" y="0"/>
              <a:ext cx="995462" cy="698500"/>
            </a:xfrm>
            <a:custGeom>
              <a:avLst/>
              <a:gdLst/>
              <a:ahLst/>
              <a:cxnLst/>
              <a:rect l="l" t="t" r="r" b="b"/>
              <a:pathLst>
                <a:path w="995462" h="698500">
                  <a:moveTo>
                    <a:pt x="988588" y="368364"/>
                  </a:moveTo>
                  <a:lnTo>
                    <a:pt x="807630" y="679386"/>
                  </a:lnTo>
                  <a:cubicBezTo>
                    <a:pt x="800745" y="691220"/>
                    <a:pt x="788086" y="698500"/>
                    <a:pt x="774395" y="698500"/>
                  </a:cubicBezTo>
                  <a:lnTo>
                    <a:pt x="221068" y="698500"/>
                  </a:lnTo>
                  <a:cubicBezTo>
                    <a:pt x="207377" y="698500"/>
                    <a:pt x="194718" y="691220"/>
                    <a:pt x="187833" y="679386"/>
                  </a:cubicBezTo>
                  <a:lnTo>
                    <a:pt x="6875" y="368364"/>
                  </a:lnTo>
                  <a:cubicBezTo>
                    <a:pt x="0" y="356549"/>
                    <a:pt x="0" y="341951"/>
                    <a:pt x="6875" y="330136"/>
                  </a:cubicBezTo>
                  <a:lnTo>
                    <a:pt x="187833" y="19114"/>
                  </a:lnTo>
                  <a:cubicBezTo>
                    <a:pt x="194718" y="7280"/>
                    <a:pt x="207377" y="0"/>
                    <a:pt x="221068" y="0"/>
                  </a:cubicBezTo>
                  <a:lnTo>
                    <a:pt x="774395" y="0"/>
                  </a:lnTo>
                  <a:cubicBezTo>
                    <a:pt x="788086" y="0"/>
                    <a:pt x="800745" y="7280"/>
                    <a:pt x="807630" y="19114"/>
                  </a:cubicBezTo>
                  <a:lnTo>
                    <a:pt x="988588" y="330136"/>
                  </a:lnTo>
                  <a:cubicBezTo>
                    <a:pt x="995463" y="341951"/>
                    <a:pt x="995463" y="356549"/>
                    <a:pt x="988588" y="36836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761428" y="2788952"/>
            <a:ext cx="5524040" cy="3983293"/>
          </a:xfrm>
          <a:custGeom>
            <a:avLst/>
            <a:gdLst/>
            <a:ahLst/>
            <a:cxnLst/>
            <a:rect l="l" t="t" r="r" b="b"/>
            <a:pathLst>
              <a:path w="2778930" h="1824124">
                <a:moveTo>
                  <a:pt x="0" y="0"/>
                </a:moveTo>
                <a:lnTo>
                  <a:pt x="2778930" y="0"/>
                </a:lnTo>
                <a:lnTo>
                  <a:pt x="2778930" y="1824124"/>
                </a:lnTo>
                <a:lnTo>
                  <a:pt x="0" y="1824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841" t="-51867" r="-16892" b="-518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174750" y="3521065"/>
            <a:ext cx="7778750" cy="260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DOWNTIME</a:t>
            </a:r>
          </a:p>
          <a:p>
            <a:pPr algn="l">
              <a:lnSpc>
                <a:spcPts val="10000"/>
              </a:lnSpc>
            </a:pPr>
            <a:r>
              <a:rPr lang="en-US" sz="100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SHIELD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4750" y="8782050"/>
            <a:ext cx="4904101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 lang="en-US" sz="2500" dirty="0">
              <a:solidFill>
                <a:srgbClr val="23403D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1F3DB9-30E3-B352-FA02-84287683FB9A}"/>
              </a:ext>
            </a:extLst>
          </p:cNvPr>
          <p:cNvSpPr txBox="1"/>
          <p:nvPr/>
        </p:nvSpPr>
        <p:spPr>
          <a:xfrm>
            <a:off x="1180846" y="6235785"/>
            <a:ext cx="575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0" baseline="0" dirty="0">
                <a:solidFill>
                  <a:schemeClr val="tx1"/>
                </a:solidFill>
                <a:latin typeface="Georgia" panose="02040502050405020303" pitchFamily="18" charset="0"/>
              </a:rPr>
              <a:t>MANUFACTRING  DOWNTIME  ANALYSIS</a:t>
            </a:r>
            <a:endParaRPr lang="en-US" sz="1600" dirty="0"/>
          </a:p>
        </p:txBody>
      </p:sp>
      <p:pic>
        <p:nvPicPr>
          <p:cNvPr id="12" name="Picture 1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783BF234-ECF7-B19A-22DE-51E25C1873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79432-5DA7-76D5-2BC9-C6DA7CE8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0147D-9004-0785-D669-657A08A1798C}"/>
              </a:ext>
            </a:extLst>
          </p:cNvPr>
          <p:cNvSpPr/>
          <p:nvPr/>
        </p:nvSpPr>
        <p:spPr>
          <a:xfrm rot="5400000">
            <a:off x="3840747" y="-399237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20BD62A-9E93-CCD1-0899-F3243F785147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1C0BF4E-712C-A586-C890-414C9717F3F1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BF501CC-62AF-C4B2-7FC3-0BFAF71D9BE9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9EA532B-6650-D2CD-F8E5-CACEDB30B34D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B1507B6-30AD-E7A4-FF89-C77125E59E43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D5E560E-8B69-BC13-CD4F-5113194E1890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FB26871-673A-D246-C8BF-548DC740DA6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E5588FE-33EC-B02B-678D-C0D452C3CF30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3D633E3-4746-7FA5-1466-7B896B765DA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9235A90-690D-62D3-69AC-F1B5138189B7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433FD08-7425-53E7-3B44-4419A5205490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7E157DA-FA51-D509-9B4D-14F22A6FF48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F7A5A05-7D63-455D-C122-8087BBF2343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D68CDDF-1A05-DB32-66A8-3EBB16AC8445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7DEC3EA-930C-20D6-8E6B-50526D2E52C7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7664ABE-703E-D42D-29B0-554BF9E4B815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69915C92-0A53-D908-82ED-27512317477C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8F6FB66-FF1A-630F-55EC-8C91E7E3E2CA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9CB96BD-291A-0FEA-2DF1-519138DA4A9B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E623440-5B18-2E63-8C72-10CA4A14DE9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900B9D1-A1B6-18C3-920F-A8ED20540C8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90BF99F-D58A-4140-A41E-F05A21A745D5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3C4681B-88E7-CFA1-5B8E-32B796A93BA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232EAF7-E4E7-38DF-B9CA-C84C8669EC9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E43158C2-78CC-E50D-06E4-8F3191270BC3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8822DE6-F285-6F59-038B-A0105F653130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25EA06E-552E-A111-DF42-6C9FAA82D70F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C876E3DD-F8BC-2C3F-6295-035C083A12DD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2B1F4C40-597C-7910-20C0-4985DC5A31FB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0D9B1CA4-88E2-1F2D-7C41-9A525F7C2F03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6DF2C3E6-772B-AACC-F5CE-85C7308319F0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BD228469-0BD7-0135-A2AD-3A6B4B15A069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64393D9F-9555-69B9-6590-D028AD88BB1B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DE7CBD00-55D3-04B3-AF67-3B58885C475F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5D8119E0-38CF-0EDB-67D4-92DA27DBCC79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46D1FE16-204F-DFD2-1AF1-77B88F454B53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13BD3F99-4E47-D205-48A2-03FECCACB626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B86050A4-4F84-764D-BCF3-73BA5BD591DC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DCBD2291-D83B-C6EB-5BAD-9B014DB270EE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7B323BF9-1292-B0D5-D5AA-1889E6E4A0C1}"/>
              </a:ext>
            </a:extLst>
          </p:cNvPr>
          <p:cNvSpPr txBox="1"/>
          <p:nvPr/>
        </p:nvSpPr>
        <p:spPr>
          <a:xfrm>
            <a:off x="2076271" y="53760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73642CFB-65C9-ADA1-B99F-BDDA251AC73D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9B12CDFA-2833-0FCA-2D86-1F98E272C074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7CB6C151-74BB-ADAF-154B-8DC921575290}"/>
              </a:ext>
            </a:extLst>
          </p:cNvPr>
          <p:cNvSpPr txBox="1"/>
          <p:nvPr/>
        </p:nvSpPr>
        <p:spPr>
          <a:xfrm>
            <a:off x="2076271" y="64047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D07EA1D3-AFD2-0D9F-4BB4-4A52F409C1FC}"/>
              </a:ext>
            </a:extLst>
          </p:cNvPr>
          <p:cNvSpPr txBox="1"/>
          <p:nvPr/>
        </p:nvSpPr>
        <p:spPr>
          <a:xfrm>
            <a:off x="2076271" y="745502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E424B373-97A2-BA89-92A2-772141C7461C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6B1BF3E2-0E98-3BCF-33EC-565608353609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000C559-A876-80D8-AEB9-726B0B7E1B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3FDB-5368-7952-6C93-5BBD9FF0D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B0255E-75FB-1E02-96BA-62EC1E928709}"/>
              </a:ext>
            </a:extLst>
          </p:cNvPr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D8B5BF9-4715-3CDD-3945-5E0D284CF8AF}"/>
              </a:ext>
            </a:extLst>
          </p:cNvPr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AD2EDB2-AC41-9B98-52F9-6C9A6397473B}"/>
              </a:ext>
            </a:extLst>
          </p:cNvPr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2923C6F-E578-11EB-3330-82EA8BE1E3E6}"/>
                </a:ext>
              </a:extLst>
            </p:cNvPr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C687FA1-2773-E283-B400-03993B1A8FDA}"/>
                </a:ext>
              </a:extLst>
            </p:cNvPr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F8CAAB6-43E0-60FD-4476-D8B480863F0C}"/>
              </a:ext>
            </a:extLst>
          </p:cNvPr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8F97102-4EAA-7366-577C-5773A9B2C640}"/>
                </a:ext>
              </a:extLst>
            </p:cNvPr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33AD04C3-EC93-6CE0-3EF1-AC3ADCC57788}"/>
                </a:ext>
              </a:extLst>
            </p:cNvPr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E3184764-3F04-DD8D-D8CC-43C95F753769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F7AAC5A4-5F10-DD49-5126-51278C5039C0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00068A22-E5A5-6FF5-2B95-9A9D361B1549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EAC2BE70-316C-09E2-2D36-676D07D622F9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F7CA9D8D-BB4A-08C8-E211-8F35EDB228E3}"/>
              </a:ext>
            </a:extLst>
          </p:cNvPr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683055E3-3ED5-70B3-D50A-442A1546B7FE}"/>
              </a:ext>
            </a:extLst>
          </p:cNvPr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AF9AC89-A655-1A14-CD04-FED77B254788}"/>
              </a:ext>
            </a:extLst>
          </p:cNvPr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AA7F777C-AE6A-29D0-5564-0D3CBE686EAD}"/>
              </a:ext>
            </a:extLst>
          </p:cNvPr>
          <p:cNvSpPr txBox="1"/>
          <p:nvPr/>
        </p:nvSpPr>
        <p:spPr>
          <a:xfrm>
            <a:off x="7847797" y="5141571"/>
            <a:ext cx="2424083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Tools Used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E16F572-BD7F-F44A-4EF7-B5D828DE595E}"/>
              </a:ext>
            </a:extLst>
          </p:cNvPr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E324744-0BB3-9315-8902-4A6FDC7F74B2}"/>
              </a:ext>
            </a:extLst>
          </p:cNvPr>
          <p:cNvSpPr txBox="1"/>
          <p:nvPr/>
        </p:nvSpPr>
        <p:spPr>
          <a:xfrm>
            <a:off x="1555750" y="1923022"/>
            <a:ext cx="7968265" cy="193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4-Methodology</a:t>
            </a:r>
          </a:p>
          <a:p>
            <a:pPr algn="l">
              <a:lnSpc>
                <a:spcPts val="7474"/>
              </a:lnSpc>
            </a:pP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812C0-10A1-3302-84B4-D588D7185FE9}"/>
              </a:ext>
            </a:extLst>
          </p:cNvPr>
          <p:cNvSpPr txBox="1"/>
          <p:nvPr/>
        </p:nvSpPr>
        <p:spPr>
          <a:xfrm>
            <a:off x="1904999" y="3467099"/>
            <a:ext cx="913565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sz="2400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F73065AF-C5BA-2AD5-8A58-5E4B0EC32133}"/>
              </a:ext>
            </a:extLst>
          </p:cNvPr>
          <p:cNvSpPr/>
          <p:nvPr/>
        </p:nvSpPr>
        <p:spPr>
          <a:xfrm>
            <a:off x="9099233" y="1409700"/>
            <a:ext cx="9022853" cy="8740240"/>
          </a:xfrm>
          <a:custGeom>
            <a:avLst/>
            <a:gdLst/>
            <a:ahLst/>
            <a:cxnLst/>
            <a:rect l="l" t="t" r="r" b="b"/>
            <a:pathLst>
              <a:path w="7274237" h="7606142">
                <a:moveTo>
                  <a:pt x="0" y="0"/>
                </a:moveTo>
                <a:lnTo>
                  <a:pt x="7274237" y="0"/>
                </a:lnTo>
                <a:lnTo>
                  <a:pt x="7274237" y="7606141"/>
                </a:lnTo>
                <a:lnTo>
                  <a:pt x="0" y="7606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80504-AF4B-668F-29B7-FEF6CF832906}"/>
              </a:ext>
            </a:extLst>
          </p:cNvPr>
          <p:cNvSpPr txBox="1"/>
          <p:nvPr/>
        </p:nvSpPr>
        <p:spPr>
          <a:xfrm>
            <a:off x="1737639" y="3856180"/>
            <a:ext cx="7120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Dataset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about dataset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dataset description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Data preprocessing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preparation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cleaning &amp; preprocessing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modeling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Data Visualization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dirty="0"/>
              <a:t>Key Insights from Downtime Patterns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b="1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1F9A37BE-616E-FC93-5D1E-565669762E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8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C4ED-9611-8394-8BAF-92FB64FF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830468-BBBD-42F7-7910-D0913D8E9164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C1C765-CD90-F4ED-BC5B-C0F8126EC8CE}"/>
              </a:ext>
            </a:extLst>
          </p:cNvPr>
          <p:cNvGrpSpPr/>
          <p:nvPr/>
        </p:nvGrpSpPr>
        <p:grpSpPr>
          <a:xfrm rot="5400000">
            <a:off x="1060097" y="3545014"/>
            <a:ext cx="827174" cy="382790"/>
            <a:chOff x="-657117" y="38940"/>
            <a:chExt cx="1342917" cy="62146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68CCE81-0D63-AFEF-BECE-AEF9FCB16143}"/>
                </a:ext>
              </a:extLst>
            </p:cNvPr>
            <p:cNvSpPr/>
            <p:nvPr/>
          </p:nvSpPr>
          <p:spPr>
            <a:xfrm>
              <a:off x="-657117" y="38940"/>
              <a:ext cx="691098" cy="621459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8816C7-0DC4-C3D7-D8C9-60CDED0081E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 dirty="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433D7F6-8CDC-4FB7-1321-4FF8AD98125B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AAD2A3B-5CE4-E672-86D5-9501DEBCEAED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C36DE92-30CC-4CA6-9334-06322EF85FC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BD512C9-96C8-B314-29C0-87699F09A7BA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B15DF35-93D4-551A-FDB2-275548B1B318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0680DE3-FA91-BEC0-CB3C-B10541B1A4B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873C35E-3375-D4EC-EBF1-FF0342D62CA9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00C5022-6B27-F2FA-170B-7D47A1BE1C01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11C3DE7-3366-5A86-6915-E2AC83E674B5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3B39F56-992A-8EA3-3ED6-7A39E4C750FA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D746C79-A662-0B6C-2229-B3A98C27D8CA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4323F8A-4AF6-6EC9-5DF2-FA3B302CB1D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903AEC3-95E3-9B39-EC34-481ACC49613D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629E9CC-EC63-C8A8-4A16-DF9E70FFCA3B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7C209E0-F1AD-54FA-D81E-3B89CEB8E514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A5D66D8F-D581-F80F-A189-2B25C1BCEF92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9B7E160-17AE-8AA7-FCB1-A1ED782FE791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D6A116A-0484-20E2-BA48-445A7223F7A2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3D05CA0C-AA03-E9AC-F79D-9DB60E6766D3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3266270-97B8-33C8-6FCA-A65406B98C76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9766E077-8EE9-D639-CC28-D4119F9F56E3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84BB7C-49D7-580E-D36E-457A3F0BD4D1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1E196A85-00CD-6340-ADB6-1A9FFFEAAF4B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D3F18628-8EE0-CD8C-6D4D-7FB710DF39B4}"/>
              </a:ext>
            </a:extLst>
          </p:cNvPr>
          <p:cNvSpPr txBox="1"/>
          <p:nvPr/>
        </p:nvSpPr>
        <p:spPr>
          <a:xfrm>
            <a:off x="1072210" y="1595798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Dataset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88C1C91-B4E5-6B6C-C076-A90A7AAA256D}"/>
              </a:ext>
            </a:extLst>
          </p:cNvPr>
          <p:cNvSpPr txBox="1"/>
          <p:nvPr/>
        </p:nvSpPr>
        <p:spPr>
          <a:xfrm>
            <a:off x="979719" y="3170066"/>
            <a:ext cx="5690198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about dataset</a:t>
            </a:r>
          </a:p>
        </p:txBody>
      </p:sp>
      <p:pic>
        <p:nvPicPr>
          <p:cNvPr id="6" name="Picture 5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7C6DE4C9-9D77-BF80-F82D-4270D0016CE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A5D02-1648-76D4-DE41-C0DB87660757}"/>
              </a:ext>
            </a:extLst>
          </p:cNvPr>
          <p:cNvSpPr txBox="1"/>
          <p:nvPr/>
        </p:nvSpPr>
        <p:spPr>
          <a:xfrm>
            <a:off x="1968589" y="3678987"/>
            <a:ext cx="70678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Downtime sheet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Logs errors per batch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40 rows × 12 columns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 sheet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Describes and categorizes error types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Manufacturing Data sheet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Includes operator, batch date, start/end time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40 rows × 6 columns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sheet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Lists product information linked to each batch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40">
            <a:extLst>
              <a:ext uri="{FF2B5EF4-FFF2-40B4-BE49-F238E27FC236}">
                <a16:creationId xmlns:a16="http://schemas.microsoft.com/office/drawing/2014/main" id="{0F542D06-D2D5-FC3C-804E-A770DB7B9432}"/>
              </a:ext>
            </a:extLst>
          </p:cNvPr>
          <p:cNvSpPr txBox="1"/>
          <p:nvPr/>
        </p:nvSpPr>
        <p:spPr>
          <a:xfrm>
            <a:off x="1100115" y="5458409"/>
            <a:ext cx="5690198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dataset description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BC07F5E-C2ED-46A9-1A15-B8D3CDD2806D}"/>
              </a:ext>
            </a:extLst>
          </p:cNvPr>
          <p:cNvSpPr/>
          <p:nvPr/>
        </p:nvSpPr>
        <p:spPr>
          <a:xfrm rot="5400000">
            <a:off x="1260842" y="5620592"/>
            <a:ext cx="425684" cy="382790"/>
          </a:xfrm>
          <a:custGeom>
            <a:avLst/>
            <a:gdLst/>
            <a:ahLst/>
            <a:cxnLst/>
            <a:rect l="l" t="t" r="r" b="b"/>
            <a:pathLst>
              <a:path w="691098" h="621460">
                <a:moveTo>
                  <a:pt x="422271" y="44524"/>
                </a:moveTo>
                <a:lnTo>
                  <a:pt x="675227" y="487196"/>
                </a:lnTo>
                <a:cubicBezTo>
                  <a:pt x="691098" y="514971"/>
                  <a:pt x="690984" y="549095"/>
                  <a:pt x="674928" y="576763"/>
                </a:cubicBezTo>
                <a:cubicBezTo>
                  <a:pt x="658871" y="604431"/>
                  <a:pt x="629300" y="621460"/>
                  <a:pt x="597311" y="621460"/>
                </a:cubicBezTo>
                <a:lnTo>
                  <a:pt x="93787" y="621460"/>
                </a:lnTo>
                <a:cubicBezTo>
                  <a:pt x="61798" y="621460"/>
                  <a:pt x="32227" y="604431"/>
                  <a:pt x="16170" y="576763"/>
                </a:cubicBezTo>
                <a:cubicBezTo>
                  <a:pt x="114" y="549095"/>
                  <a:pt x="0" y="514971"/>
                  <a:pt x="15871" y="487196"/>
                </a:cubicBezTo>
                <a:lnTo>
                  <a:pt x="268827" y="44524"/>
                </a:lnTo>
                <a:cubicBezTo>
                  <a:pt x="284560" y="16991"/>
                  <a:pt x="313839" y="0"/>
                  <a:pt x="345549" y="0"/>
                </a:cubicBezTo>
                <a:cubicBezTo>
                  <a:pt x="377259" y="0"/>
                  <a:pt x="406538" y="16991"/>
                  <a:pt x="422271" y="44524"/>
                </a:cubicBezTo>
                <a:close/>
              </a:path>
            </a:pathLst>
          </a:custGeom>
          <a:solidFill>
            <a:srgbClr val="1D7363">
              <a:alpha val="89804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16163-A7EA-3B80-89A8-78C1760EDAB7}"/>
              </a:ext>
            </a:extLst>
          </p:cNvPr>
          <p:cNvSpPr txBox="1"/>
          <p:nvPr/>
        </p:nvSpPr>
        <p:spPr>
          <a:xfrm>
            <a:off x="1863789" y="6064141"/>
            <a:ext cx="50507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Contains information on various types of errors (factors) that caused downtime, recorded per batch.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 (Errors)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Lists and categorizes the different types of errors that can occur in the production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Manufacturing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Includes detailed batch-level data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Operator responsible for the batch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of the batch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and end times for each batch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Provides information related to the products being manufactured.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3" name="Picture 42" descr="A table with different types of beverages&#10;&#10;AI-generated content may be incorrect.">
            <a:extLst>
              <a:ext uri="{FF2B5EF4-FFF2-40B4-BE49-F238E27FC236}">
                <a16:creationId xmlns:a16="http://schemas.microsoft.com/office/drawing/2014/main" id="{9422657E-7EDC-183E-CB80-B1901A5A5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686" y="6147237"/>
            <a:ext cx="3352532" cy="1614708"/>
          </a:xfrm>
          <a:prstGeom prst="rect">
            <a:avLst/>
          </a:prstGeom>
        </p:spPr>
      </p:pic>
      <p:pic>
        <p:nvPicPr>
          <p:cNvPr id="46" name="Picture 45" descr="A grid with numbers and letters&#10;&#10;AI-generated content may be incorrect.">
            <a:extLst>
              <a:ext uri="{FF2B5EF4-FFF2-40B4-BE49-F238E27FC236}">
                <a16:creationId xmlns:a16="http://schemas.microsoft.com/office/drawing/2014/main" id="{D772311C-3E9F-AEB4-9FE9-4EDB85EA12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99" y="1699966"/>
            <a:ext cx="4343787" cy="4211670"/>
          </a:xfrm>
          <a:prstGeom prst="rect">
            <a:avLst/>
          </a:prstGeom>
        </p:spPr>
      </p:pic>
      <p:pic>
        <p:nvPicPr>
          <p:cNvPr id="48" name="Picture 47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95615538-10DB-4AFF-77A4-20AF9CBF8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218" y="1663448"/>
            <a:ext cx="3097804" cy="4184979"/>
          </a:xfrm>
          <a:prstGeom prst="rect">
            <a:avLst/>
          </a:prstGeom>
        </p:spPr>
      </p:pic>
      <p:pic>
        <p:nvPicPr>
          <p:cNvPr id="50" name="Picture 49" descr="A screenshot of a table&#10;&#10;AI-generated content may be incorrect.">
            <a:extLst>
              <a:ext uri="{FF2B5EF4-FFF2-40B4-BE49-F238E27FC236}">
                <a16:creationId xmlns:a16="http://schemas.microsoft.com/office/drawing/2014/main" id="{11FBBE4A-89A7-F442-6008-06DDAAD102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38" y="6169686"/>
            <a:ext cx="4759484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5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74FB8-ADB3-0EA6-261F-006AE54E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E57D44-9AD8-7FFE-E4E2-289AED02C571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076957-0384-3E80-36CC-60ACE5616EB7}"/>
              </a:ext>
            </a:extLst>
          </p:cNvPr>
          <p:cNvGrpSpPr/>
          <p:nvPr/>
        </p:nvGrpSpPr>
        <p:grpSpPr>
          <a:xfrm rot="5400000">
            <a:off x="1016927" y="2499303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790782A-6D2B-ABB6-8DA4-9CC325F832F9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B32634C-9FBF-9F0F-2AC1-6CD166316D9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9A73C02-E495-F63E-D317-D3FEB29ED9E2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C10870-245B-15EC-78DA-F24C76C506DD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6FFFA3C-98CC-1C05-DCEE-570C1A357A1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46C22B3-A0FF-8CF2-24C4-868538E58072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CABE074-8F29-90AD-5D33-245B381EB748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CE4B002-C357-E877-02A7-FB55FF8565E8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404A87A-8BAA-F98A-9C58-B8BFC6DB643C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474E919-568D-6F4E-1BC0-9216F4ACD332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673F64A-4179-28CD-9B4C-3F02D4D4746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02CD4CF-A974-B550-226C-71A6B83DA8A7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BE7BEAF-B873-FC08-1024-B6CD1C6FF797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F3E0EB2-7C22-AE53-5080-8EF6BC7868E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9982E23-F905-9E82-6F5C-646B847550AB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5E4008D-EE8D-0F8E-43D1-66CAEC4D8ACF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6805415-EFEA-FB0D-53CE-875C8986B739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DF4C40B1-5621-6431-D519-8998852A1BF0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B16D4121-0859-29A8-A086-164781307D05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D9BF3D7-12D0-F48A-A920-CA3C4864C6C8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D532E6E-804F-C0B6-3536-2641069D24A4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BFBB6309-19DF-D0FE-12F4-5E7C8BED948C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2C47E0F-508D-EBB3-EA11-55FF95CE193F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FC0D61E-4E97-40A0-6EDF-6EF71AFEADE3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395AF79-67AC-674C-4DE4-7876B3129D2D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A921D665-16C6-23B1-1CB0-FBAAE1DC0B55}"/>
              </a:ext>
            </a:extLst>
          </p:cNvPr>
          <p:cNvSpPr txBox="1"/>
          <p:nvPr/>
        </p:nvSpPr>
        <p:spPr>
          <a:xfrm>
            <a:off x="534028" y="1381662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preprocessing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1E9FD555-C826-0678-47AF-1D9915C78878}"/>
              </a:ext>
            </a:extLst>
          </p:cNvPr>
          <p:cNvSpPr txBox="1"/>
          <p:nvPr/>
        </p:nvSpPr>
        <p:spPr>
          <a:xfrm>
            <a:off x="1323630" y="3052004"/>
            <a:ext cx="6343224" cy="8194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/>
              <a:t>The original dataset had only 40 rows, which limited analysis. To extract deeper insights, we expanded it to 10,000 rows by following the same patterns. This synthetic data simulates a larger manufacturing setup for better analysis of shifts, downtime, and operator performance</a:t>
            </a:r>
            <a:endParaRPr lang="ar-EG" sz="2000" dirty="0"/>
          </a:p>
          <a:p>
            <a:pPr>
              <a:lnSpc>
                <a:spcPts val="2800"/>
              </a:lnSpc>
            </a:pPr>
            <a:r>
              <a:rPr lang="en-US" sz="2400" b="1" dirty="0"/>
              <a:t>Main Goals of the Code</a:t>
            </a:r>
            <a:r>
              <a:rPr lang="ar-EG" sz="2400" b="1" dirty="0"/>
              <a:t>: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Expand the data to </a:t>
            </a:r>
            <a:r>
              <a:rPr lang="en-US" altLang="en-US" sz="2000" b="1" dirty="0">
                <a:latin typeface="Arial" panose="020B0604020202020204" pitchFamily="34" charset="0"/>
              </a:rPr>
              <a:t>10,000 rows</a:t>
            </a:r>
            <a:r>
              <a:rPr lang="en-US" altLang="en-US" sz="2000" dirty="0">
                <a:latin typeface="Arial" panose="020B0604020202020204" pitchFamily="34" charset="0"/>
              </a:rPr>
              <a:t> using random sampling with replacement.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Convert </a:t>
            </a:r>
            <a:r>
              <a:rPr lang="en-US" altLang="en-US" sz="2000" b="1" dirty="0">
                <a:latin typeface="Arial" panose="020B0604020202020204" pitchFamily="34" charset="0"/>
              </a:rPr>
              <a:t>Start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End Time</a:t>
            </a:r>
            <a:r>
              <a:rPr lang="en-US" altLang="en-US" sz="2000" dirty="0">
                <a:latin typeface="Arial" panose="020B0604020202020204" pitchFamily="34" charset="0"/>
              </a:rPr>
              <a:t> columns to datetime using a fixed reference date.</a:t>
            </a:r>
            <a:endParaRPr lang="ar-EG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Define 3 shifts: </a:t>
            </a:r>
            <a:r>
              <a:rPr lang="en-US" altLang="en-US" sz="2000" b="1" dirty="0">
                <a:latin typeface="Arial" panose="020B0604020202020204" pitchFamily="34" charset="0"/>
              </a:rPr>
              <a:t>Morning</a:t>
            </a:r>
            <a:r>
              <a:rPr lang="en-US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b="1" dirty="0">
                <a:latin typeface="Arial" panose="020B0604020202020204" pitchFamily="34" charset="0"/>
              </a:rPr>
              <a:t>Afternoon </a:t>
            </a:r>
            <a:r>
              <a:rPr lang="en-US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b="1" dirty="0">
                <a:latin typeface="Arial" panose="020B0604020202020204" pitchFamily="34" charset="0"/>
              </a:rPr>
              <a:t>Night </a:t>
            </a:r>
            <a:endParaRPr lang="ar-EG" altLang="en-US" sz="2000" b="1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. Randomly assign shifts and adjust batch start times accordingly.</a:t>
            </a:r>
            <a:endParaRPr lang="ar-EG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Set realistic batch durations based on product type: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Make sure </a:t>
            </a:r>
            <a:r>
              <a:rPr lang="en-US" altLang="en-US" sz="2000" b="1" dirty="0">
                <a:latin typeface="Arial" panose="020B0604020202020204" pitchFamily="34" charset="0"/>
              </a:rPr>
              <a:t>End Time</a:t>
            </a:r>
            <a:r>
              <a:rPr lang="en-US" altLang="en-US" sz="2000" dirty="0">
                <a:latin typeface="Arial" panose="020B0604020202020204" pitchFamily="34" charset="0"/>
              </a:rPr>
              <a:t> stays within shift limits </a:t>
            </a:r>
            <a:endParaRPr lang="ar-EG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. Calculate batch duration in minutes.</a:t>
            </a: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800100" lvl="1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</a:pPr>
            <a:endParaRPr lang="ar-EG" sz="2000" dirty="0"/>
          </a:p>
          <a:p>
            <a:pPr>
              <a:lnSpc>
                <a:spcPts val="2800"/>
              </a:lnSpc>
            </a:pPr>
            <a:endParaRPr lang="en-US" sz="2000" spc="10" dirty="0">
              <a:solidFill>
                <a:srgbClr val="23403D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5C397AFD-312E-E85B-11C8-8E8595595AF6}"/>
              </a:ext>
            </a:extLst>
          </p:cNvPr>
          <p:cNvSpPr txBox="1"/>
          <p:nvPr/>
        </p:nvSpPr>
        <p:spPr>
          <a:xfrm>
            <a:off x="643204" y="2369985"/>
            <a:ext cx="5690198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Data preparation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EDF392B4-3E2D-E914-2D67-E79B5ACA95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pic>
        <p:nvPicPr>
          <p:cNvPr id="42" name="Picture 4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89F79B-6184-719B-2FB0-C848437905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817" y="1500824"/>
            <a:ext cx="6451724" cy="85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4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A0D1-CE8B-E1DC-8710-6B0DB5AF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D9DE93-273E-68C1-680D-A6E2A0BCE413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C701F9-8C7E-A324-631A-0545F846CCA5}"/>
              </a:ext>
            </a:extLst>
          </p:cNvPr>
          <p:cNvGrpSpPr/>
          <p:nvPr/>
        </p:nvGrpSpPr>
        <p:grpSpPr>
          <a:xfrm rot="5400000">
            <a:off x="2050376" y="3297016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604AD4-DFAD-777E-3745-F5B63D6D5587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E3EE0E7-5A00-F862-2BA2-6EB2C55572F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6D21B3F-4836-B7B8-52BB-9FB475307517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911B587-0EE5-43AB-8FEA-B15386F61C2E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BCADF2E-0CC4-3829-1CA2-26E568246CB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490C622-6CF2-95DA-C85C-55948583FA8C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3ED6B7C-D84E-0B98-2557-A849064133E8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C30E899-54EB-A888-E97E-C569B0EDD1F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EF5551B-5758-06F8-D4B4-55A9952B858D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2260518-A35E-DC86-DBCA-3B5BA4E28E99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59148D4-B1D7-AA13-2D59-196BCA5F030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B479C50-F17E-210E-3506-6A988F946103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7BC3316-76FA-D21D-1D7D-D06854EC1481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A5C9E1E-CB88-8A9D-8BDA-52B19B40EEBB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1289CC4-A700-BF9D-2AA6-E443C455EBD9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21D2ADF-A133-B858-9883-FF774E69B9CA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2A2B28E-76DD-91AA-7678-B3F0C71BB246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7EFFE4AA-22A3-845C-2A88-4D61A5F9654B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F559E092-0C8D-0FA8-DD24-C5971DEBC37E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0E9602E4-13F9-A318-55B8-5AEBE6CB8697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61CC60D-E874-5232-7B44-FC5E8D198722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F29494B4-F7FC-3E16-1539-9C911C9A7E82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3A1E430-7D8D-221B-03DB-F67FCEC29CF0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CA72B36-E7A7-5CDE-8988-C9A82EACCCF9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3F8895B9-5B93-573E-F8D8-7B88B267C882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051D5616-BCF9-D4FA-5936-84A22BB8B31F}"/>
              </a:ext>
            </a:extLst>
          </p:cNvPr>
          <p:cNvSpPr txBox="1"/>
          <p:nvPr/>
        </p:nvSpPr>
        <p:spPr>
          <a:xfrm>
            <a:off x="1072210" y="1595798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preprocessing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1FD7FC4-6923-AB78-9056-02DFEE20AF34}"/>
              </a:ext>
            </a:extLst>
          </p:cNvPr>
          <p:cNvSpPr txBox="1"/>
          <p:nvPr/>
        </p:nvSpPr>
        <p:spPr>
          <a:xfrm>
            <a:off x="1877067" y="3178625"/>
            <a:ext cx="5690198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Data preparation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B5CB6906-8D3A-DCA6-EDB4-4AA4E84CFBB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pic>
        <p:nvPicPr>
          <p:cNvPr id="37" name="Picture 3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B5FE8E5-EB20-CABD-E6C4-B07C4E8EB2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037" y="1618827"/>
            <a:ext cx="6231723" cy="3815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1FCEC7-C50A-F9E4-45B3-7E0772FEE61D}"/>
              </a:ext>
            </a:extLst>
          </p:cNvPr>
          <p:cNvSpPr txBox="1"/>
          <p:nvPr/>
        </p:nvSpPr>
        <p:spPr>
          <a:xfrm>
            <a:off x="2273062" y="4288047"/>
            <a:ext cx="55444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Scale downtime values proportionally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batch using a defined function.</a:t>
            </a:r>
            <a:endParaRPr kumimoji="0" lang="ar-EG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realistic total downtime per batch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5–30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minutes).</a:t>
            </a:r>
            <a:endParaRPr kumimoji="0" lang="ar-EG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Adjust all downtime columns proportionally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preserving their relative weights.</a:t>
            </a:r>
            <a:endParaRPr kumimoji="0" lang="ar-EG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Recalculate total downtime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batch after adjustment.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the cleaned and adjusted 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 new Excel file for further analysis.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ar-EG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Picture 3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D9AEDA0-3870-6CAF-AC10-078CD1E018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037" y="5598176"/>
            <a:ext cx="6231722" cy="44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66C1-B349-77B2-D690-8286C2780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F21420-BABF-74C3-DA58-64D8F8600065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C714175-F1A3-592D-6310-44028F3D0F22}"/>
              </a:ext>
            </a:extLst>
          </p:cNvPr>
          <p:cNvGrpSpPr/>
          <p:nvPr/>
        </p:nvGrpSpPr>
        <p:grpSpPr>
          <a:xfrm rot="5400000">
            <a:off x="2050376" y="3297016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2B701B4-5052-27B0-3D27-58168558331E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E2748FC-584E-7B63-85B1-845D87E9B3E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27C1F0-40B3-0515-2572-F7340CFF12F4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856A7E-BFB5-51D2-A513-BFFF3FB56968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63FD7A1-134B-CF3D-38FE-772EB5B4664B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93661FE-843B-4241-3C42-51128727DCCF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5186378-7043-BD1E-F348-5A548146B1B5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0479B61-2D84-FDD4-0A34-5875E7382F8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D3DAD6E-6077-DE7C-8FF0-AFFBA9542643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BD3BE43-7EFD-74FF-4EAE-526616F3D8CA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531D21C-991C-2218-7F1A-E78FA3504B48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FA63329-0EB4-E656-256C-BED8B34A05D5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6127C85-4501-F1E0-9F33-E8E4DFB58F43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1AE1F35-CD22-A9FE-051A-71B924931EE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5A2CC918-737F-23FF-8B09-446978D75DE6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581B811-F886-CF10-AEF4-2512CB047B1B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12B475A-7515-33E9-F15E-8EBC24D3B9DE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A2474A53-C8FF-6313-8F7D-FA6812DE66DE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215464B-AD63-87DD-ED4D-27E8AC61DE91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5143B24-885E-6E03-FDAD-50DADDD384A8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CB016C8-A49F-CED9-DF8D-53BC679D6F9C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2793F15D-0816-FAC5-1D71-747C3A4B2A3A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25CC0F59-A015-8E51-51AB-19C111121E9F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E283FC2-A401-3518-E3AB-7D36C82BAA54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BBA54F4-45B7-5D91-1A58-0B0855910203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62DAD4B7-0BEC-8C35-D86A-182A922BE747}"/>
              </a:ext>
            </a:extLst>
          </p:cNvPr>
          <p:cNvSpPr txBox="1"/>
          <p:nvPr/>
        </p:nvSpPr>
        <p:spPr>
          <a:xfrm>
            <a:off x="1072210" y="1595798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preprocessing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C0D21CF-323E-B781-551C-E5DACB724141}"/>
              </a:ext>
            </a:extLst>
          </p:cNvPr>
          <p:cNvSpPr txBox="1"/>
          <p:nvPr/>
        </p:nvSpPr>
        <p:spPr>
          <a:xfrm>
            <a:off x="1877066" y="3178625"/>
            <a:ext cx="666331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Data cleaning &amp; preprocessing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3F3B93F-BBB8-3CE9-756B-2AAFB93D28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D43D6-F0C7-B94A-0D2B-CE246EB781AA}"/>
              </a:ext>
            </a:extLst>
          </p:cNvPr>
          <p:cNvSpPr txBox="1"/>
          <p:nvPr/>
        </p:nvSpPr>
        <p:spPr>
          <a:xfrm>
            <a:off x="2436484" y="4019193"/>
            <a:ext cx="58543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and cleaning: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data was cleaned and preprocessed.</a:t>
            </a:r>
            <a:endParaRPr kumimoji="0" lang="ar-EG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outliers: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There were no outliers in the dataset since we made adjustments.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dataset: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number of operators was increased from 4 to 9.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Shifts adjustment: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Each shift now includes 3 operators.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 constraint: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duration was constrained to a range of 60 to 110 minutes, aligning with the global standard for soft drink factories.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ar-EG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realistic 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After these adjustments, the data is now more realistic and closer to reality.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EBD593-7C8C-7485-8BC5-A672770537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07" y="7069171"/>
            <a:ext cx="9098491" cy="2598645"/>
          </a:xfrm>
          <a:prstGeom prst="rect">
            <a:avLst/>
          </a:prstGeom>
        </p:spPr>
      </p:pic>
      <p:pic>
        <p:nvPicPr>
          <p:cNvPr id="11" name="Picture 10" descr="A screenshot of a schedule&#10;&#10;AI-generated content may be incorrect.">
            <a:extLst>
              <a:ext uri="{FF2B5EF4-FFF2-40B4-BE49-F238E27FC236}">
                <a16:creationId xmlns:a16="http://schemas.microsoft.com/office/drawing/2014/main" id="{67C99F5C-A599-9E4F-9A39-C9D5420F86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11" y="2907553"/>
            <a:ext cx="6694487" cy="3878916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B32BF-C386-85E6-AF3C-C9011B158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045" y="4869951"/>
            <a:ext cx="2194750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615B7-B2D2-0F13-F7CB-AF9980C4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947596-9558-9691-33C5-2E2DF2520CA5}"/>
              </a:ext>
            </a:extLst>
          </p:cNvPr>
          <p:cNvSpPr/>
          <p:nvPr/>
        </p:nvSpPr>
        <p:spPr>
          <a:xfrm rot="5400000">
            <a:off x="4024861" y="-41148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82473B5-119A-82DB-4434-97DDC060C680}"/>
              </a:ext>
            </a:extLst>
          </p:cNvPr>
          <p:cNvGrpSpPr/>
          <p:nvPr/>
        </p:nvGrpSpPr>
        <p:grpSpPr>
          <a:xfrm rot="5400000">
            <a:off x="1558509" y="2877020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A9E63DD-0EBC-516C-1EB3-FBD7A9E378C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E7F8F27-3F09-A1FE-D06A-A87E9A087885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1A1B882-EAEF-AE93-6CB9-61B8AD8FE30B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6979AF-A9CD-E8BA-872F-BEE0F11B9593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C510906-FC67-B963-1EB9-763F8E0B24C1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1310FB0-FA04-1C2F-F233-73EF8FE76C5F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BDE704C-6DB9-5D2E-EE7D-43D1684E09A4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67B7DCC-4084-68FC-0E93-F61B14E9594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2B15B4-07AC-6240-B4D3-B75FC7455097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0B4DFEB-0DF7-0EAF-A3EF-89E47E031BCA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4984711-A661-FB33-A29D-29D49972666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E101BFC-F1FD-B485-4BD2-3D417F99EB70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F904874-0321-DBF6-6EEC-E22402827D4B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1CAEA0C-F3C6-999F-CFF2-687226251A9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480D67E1-A32C-B31B-F3C4-3569E3C66D45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BFEA759-7DB9-BCB2-FB64-F2277ABBF370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1DA707A-3036-10C9-02FD-52ED1B82E8E3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27093922-2460-EB5D-6FA5-A90BAC8A8C67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2E5D5D4-33E3-321A-F2DF-88D42F12949C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B6B08AF-948B-1E98-6D3A-6CEF2987B2FC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D01F257-C101-7B16-7B4D-AFD079B33536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D65D938E-D34B-441D-F3BA-35A72A2A2DAB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A9DAC9FF-5A06-3366-6B75-8A42E6D645CD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AEC9CC4-DF52-1992-DF9E-136A983CD585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99B20D4D-6485-BDE0-B84B-347B77253629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CDCAC9C-11D3-429D-A234-69665AAF8764}"/>
              </a:ext>
            </a:extLst>
          </p:cNvPr>
          <p:cNvSpPr txBox="1"/>
          <p:nvPr/>
        </p:nvSpPr>
        <p:spPr>
          <a:xfrm>
            <a:off x="1072210" y="1595798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preprocessing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47DBDB05-F5F2-51D4-1413-A0CBD27D710F}"/>
              </a:ext>
            </a:extLst>
          </p:cNvPr>
          <p:cNvSpPr txBox="1"/>
          <p:nvPr/>
        </p:nvSpPr>
        <p:spPr>
          <a:xfrm>
            <a:off x="1284391" y="2767353"/>
            <a:ext cx="5690198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Data Modeling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2D94ECB7-FB06-2DD5-64D4-55727A84BD9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0329A-CAA2-2C28-A5CA-A2426AA31710}"/>
              </a:ext>
            </a:extLst>
          </p:cNvPr>
          <p:cNvSpPr txBox="1"/>
          <p:nvPr/>
        </p:nvSpPr>
        <p:spPr>
          <a:xfrm>
            <a:off x="1229290" y="3717158"/>
            <a:ext cx="66865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Modular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Separates downtime tracking, batch manufacturing data, and operator details for clarity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Downtime Tracking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12+ categories (e.g., machine failures, labeling errors) with operator vs. non-operator error differentiation.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 Process Monitoring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Records batch start/end times, durations (in minutes/hours), and links to operators and shifts.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Operator Performance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Tracks operator-shift assignments and ties them to downtime events.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Relationships 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Batch and </a:t>
            </a:r>
            <a:r>
              <a:rPr lang="en-US" altLang="en-US" sz="2000" dirty="0" err="1">
                <a:latin typeface="+mj-lt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perator_Id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connect downtime, manufacturing, and operator tables.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Analysis-Ready 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Includes pre-calculated durations (minutes/hours) and supports time-based reporting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DE0477-7AF6-2F66-8C37-F7BD6FAF9A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637" r="17631"/>
          <a:stretch/>
        </p:blipFill>
        <p:spPr>
          <a:xfrm>
            <a:off x="10320806" y="5981676"/>
            <a:ext cx="7329407" cy="3984651"/>
          </a:xfrm>
          <a:prstGeom prst="rect">
            <a:avLst/>
          </a:prstGeom>
        </p:spPr>
      </p:pic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5AC137-6B18-2BE3-C5EB-1700BF9E94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47" y="2017371"/>
            <a:ext cx="7342267" cy="36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A029-1C46-952A-9327-BDA940DF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4285BA-CECD-8855-F5D2-9B8116DBF4CD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6FA5324-668F-E6C9-A406-962D8996F2CF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6C835F-F34E-EF9C-7F5D-0910ADC6146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897201B-6BBB-5460-6E61-552F363FF8F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1651377-8AB5-9564-8934-D38935CEEED7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7043541-A9A9-320C-3D34-182B4C6725E1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5A5E6FE-40F2-2353-19D2-76CD70EABA2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7204526-1838-9633-5FBB-FC82C152A1FE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EDE7EA7-BF67-42A0-EA2F-00CDBA84A4C4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799EE13-F513-C6C3-6499-F776E9E12875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AF2C76A-9938-990C-EE63-24BFCE389D04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C13BF6A-CB53-A46E-58E4-21ADB3C1D1E1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A48C7B40-0D0D-3C21-B023-0FC3B17F173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A66EE7E-7B9F-2DE7-C795-ADAA36BBFD10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23D9433-D192-948F-F3FF-6BFCD32CA29B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7B61944-0438-01CC-0D77-4740D10676D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549B1E2-EF6D-B711-6CFF-23A23F1A21C5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F6985CC-AF83-5968-4277-6A89E525DB5E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CC748D4-689C-47E8-ADC2-5D9CB5F391AC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AB1A1558-14E2-CD19-DB21-7F9FDA8BE499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219F4626-3419-E778-DE7E-416427352D21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74F4C16-FDB0-898B-B2CD-11E7D105948A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D781A88-A51D-42F4-696B-2EBF9E483559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D979CE7-0227-2FBD-033D-9AEA1EB930FD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A8D1A9F2-A24D-5827-BEB1-2DC061513C62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105BBB2-EA8F-13FD-C172-2BD498B89E75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192BD22F-EE74-C426-E435-25B5562C75F5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A1A7A489-9B97-5516-A8B1-BE6DEC9DDF55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ECC7EBB-CC65-6FC1-7BDD-C25E2F273BB5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7FF4CFD6-D702-29D1-5BE5-AA6210562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B67C-8B67-DEC4-7CFA-D999137FBB21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C7CFB-74D6-E2A9-2BD5-1C6E31D71D67}"/>
              </a:ext>
            </a:extLst>
          </p:cNvPr>
          <p:cNvSpPr txBox="1"/>
          <p:nvPr/>
        </p:nvSpPr>
        <p:spPr>
          <a:xfrm>
            <a:off x="955490" y="3368718"/>
            <a:ext cx="6481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months had the most/least downtime?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Picture 10" descr="A graph with blue lines and white text&#10;&#10;AI-generated content may be incorrect.">
            <a:extLst>
              <a:ext uri="{FF2B5EF4-FFF2-40B4-BE49-F238E27FC236}">
                <a16:creationId xmlns:a16="http://schemas.microsoft.com/office/drawing/2014/main" id="{1287C5B1-B789-2184-7262-F4DE43F026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4"/>
          <a:stretch/>
        </p:blipFill>
        <p:spPr>
          <a:xfrm>
            <a:off x="10200976" y="2027984"/>
            <a:ext cx="7306746" cy="5477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09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7AF9-71C4-2705-6702-5C876776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3BE2EC-92C5-5E33-2433-5132EB9B7220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407E15-B7A8-3101-2EEF-A68219F75AEA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B70A9D-1814-9FA4-B06D-13C5835BB925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6A621D-8B4E-01AB-D094-2C3E5B26664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089650F-5378-0335-0B69-5EA216D16678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0D89C8F-870F-84A7-DC69-0354EE8E6129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9664143-B1DB-85A5-C47B-42A9CC370EBB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6C06354-18BF-D4F6-0BF6-E50EA262954C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75084A2-1207-D292-E704-08D1038FD592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4A1CC4F-FC37-F061-586E-FCC9A57FC3CE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7794D46-E03A-7E76-3C3E-390F15556FDC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84EAC36-921B-D798-A4CA-C10DABF9E5B6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5EFDBE3-DEAB-2BCD-D9F2-62696FFEAB49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F2AFAE9-90BA-DC45-3BA7-3F5DE0146A13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C84D093-A7F2-12BA-A84C-0ED5B848CDCC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ABB0B4-E8BE-4C49-B784-67353BCD3DD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684A269-6A1C-EBFB-39BB-C1FFCE091CD5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98946C4-E281-12AE-2F3B-B0E093A16CC9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743B852-561D-D6F4-6310-073BFC381178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E118FFB0-9BB4-026D-8EE6-1E663BA3FF27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F55876B1-D5B2-D1D7-8A90-FAAEDC1AC1FC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AF22579-EDD9-A810-B9FA-1D47CE302FEF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8CAEADD-6FE7-B3F9-BE9B-DC7E474F950A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25FDDFBF-C079-5245-1C61-AC2FFB015247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80FCDC27-5633-D5CA-9704-B6C6DD1C527C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A89F733-A3B6-0CB5-7BDE-3137816B84D2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BF46768-D9FE-2F1D-82AC-3EA645BBB7B5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34A690B2-0C37-1360-EF97-B91DA9C909D3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7994356B-A271-D360-E2E0-8FBFBA37850D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D2A38BB7-8AB5-A5F5-6E28-182AB85A55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446D1B-CA20-393C-6A11-51292465B6CF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A91A3-DD57-F4A4-38C3-A3D091717FDC}"/>
              </a:ext>
            </a:extLst>
          </p:cNvPr>
          <p:cNvSpPr txBox="1"/>
          <p:nvPr/>
        </p:nvSpPr>
        <p:spPr>
          <a:xfrm>
            <a:off x="882656" y="3340230"/>
            <a:ext cx="6387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operator caused the most delays?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5613C-5C0F-E25A-E1F1-F62E207075CA}"/>
              </a:ext>
            </a:extLst>
          </p:cNvPr>
          <p:cNvSpPr txBox="1"/>
          <p:nvPr/>
        </p:nvSpPr>
        <p:spPr>
          <a:xfrm>
            <a:off x="835495" y="4858863"/>
            <a:ext cx="6481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Who needs the most urgent training based on delay hours?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" name="Picture 23" descr="A graph of a number of hours&#10;&#10;AI-generated content may be incorrect.">
            <a:extLst>
              <a:ext uri="{FF2B5EF4-FFF2-40B4-BE49-F238E27FC236}">
                <a16:creationId xmlns:a16="http://schemas.microsoft.com/office/drawing/2014/main" id="{DBCA3165-10A6-44FA-EFB5-5E772DF92F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39" y="2447215"/>
            <a:ext cx="7599125" cy="507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22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2D691-2627-B219-82BF-71ABDC63F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63C239-7E30-5ACD-1C1A-BE6291B7EAF6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499DE5-13C5-BFBA-96EA-AB55A7220D94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8C698-7E0F-98E5-9158-FEA8BC80E76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BD80B39-610E-77BC-17E3-B6D25B279B18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21944F9-2D8B-9FC2-9CF4-7FA2BD30F7F2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69973BF-A6D7-465C-C9BD-D1B3D95CC87A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D7E1FC1-5C37-60BC-F58D-CBC9049EA0C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33C73AF-6AC8-9EBE-0665-17C1C88FC746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C4A1819-F359-415B-C270-D98084CA8C92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D7673FF-C93C-4663-D8ED-5AA2B88F767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99F8144-E1DF-681D-0FC8-EAEF9100509A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0E43346-9F17-403B-136A-5A4B46B039E5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1D77181-9CA7-F3A4-C179-8608FA93EF7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6104BD0-E451-A5C7-8B88-8933BC5F53BF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272A70D-7E9F-126C-4B41-EB990D188510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01A80ED6-0B8D-E115-B069-AEFA6107505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DA45853-86C9-F31C-9274-1B19F5C3E92B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BFE9275-1559-7C0B-8AB6-3EF9FE70FDEF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D9E2A7B-3DD0-D6FF-8145-F31DCBDE27C6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1A50B1D4-5FEC-19BF-108C-0D01D07A3357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4851A5CA-00E8-55C4-997C-84B927E89827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34550A8-F794-94A1-806C-BD1D5AE32DB5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39F15A3-2630-F96C-1CF5-0F89579B1F7C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11B1D6A-FF2E-93BE-43B1-699260686266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BA03C9C-44D9-771E-6402-720E98557D2B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C489BBA-0C47-3133-B5A6-90F4D212C2E0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33DC335B-5BCC-4FB5-0FB2-6E049CEB1D37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8FCFC00-0326-C5F8-0A94-AD6B02F59751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C2CB70A-3E6E-3AF0-876B-733829050B0E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BCF03C08-96BC-0905-8577-288293A42C6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00AD6-A7BB-389F-3CF7-17C2257D1504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4D43B-7648-026F-D9C9-629E93658738}"/>
              </a:ext>
            </a:extLst>
          </p:cNvPr>
          <p:cNvSpPr txBox="1"/>
          <p:nvPr/>
        </p:nvSpPr>
        <p:spPr>
          <a:xfrm>
            <a:off x="651717" y="3292789"/>
            <a:ext cx="7790945" cy="15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operator has the highest total errors, and which error type is their biggest problem?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15F39-5F4E-48E2-A7FD-0B550AB64690}"/>
              </a:ext>
            </a:extLst>
          </p:cNvPr>
          <p:cNvSpPr txBox="1"/>
          <p:nvPr/>
        </p:nvSpPr>
        <p:spPr>
          <a:xfrm>
            <a:off x="651717" y="5245615"/>
            <a:ext cx="7555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operator needs targeted training for a specific error ( 'Calibration error')?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B27EC4-A707-DE65-359B-57B1F1FF19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8" r="-1229" b="-510"/>
          <a:stretch/>
        </p:blipFill>
        <p:spPr>
          <a:xfrm>
            <a:off x="9842793" y="2533917"/>
            <a:ext cx="8192445" cy="547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76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2E50D-5A99-162C-7699-8BCDD26A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2E3DEC-0F56-7583-7099-0CA1EACA377E}"/>
              </a:ext>
            </a:extLst>
          </p:cNvPr>
          <p:cNvSpPr/>
          <p:nvPr/>
        </p:nvSpPr>
        <p:spPr>
          <a:xfrm rot="5400000">
            <a:off x="3825680" y="-3888403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87F733-B866-BA4D-78C6-9468C76F8A60}"/>
              </a:ext>
            </a:extLst>
          </p:cNvPr>
          <p:cNvSpPr/>
          <p:nvPr/>
        </p:nvSpPr>
        <p:spPr>
          <a:xfrm flipH="1">
            <a:off x="-429800" y="2023724"/>
            <a:ext cx="21147006" cy="7269283"/>
          </a:xfrm>
          <a:custGeom>
            <a:avLst/>
            <a:gdLst/>
            <a:ahLst/>
            <a:cxnLst/>
            <a:rect l="l" t="t" r="r" b="b"/>
            <a:pathLst>
              <a:path w="21147006" h="7269283">
                <a:moveTo>
                  <a:pt x="21147006" y="0"/>
                </a:moveTo>
                <a:lnTo>
                  <a:pt x="0" y="0"/>
                </a:lnTo>
                <a:lnTo>
                  <a:pt x="0" y="7269283"/>
                </a:lnTo>
                <a:lnTo>
                  <a:pt x="21147006" y="7269283"/>
                </a:lnTo>
                <a:lnTo>
                  <a:pt x="21147006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49E18BE-7FC2-2351-71C0-C677979AFE93}"/>
              </a:ext>
            </a:extLst>
          </p:cNvPr>
          <p:cNvGrpSpPr/>
          <p:nvPr/>
        </p:nvGrpSpPr>
        <p:grpSpPr>
          <a:xfrm>
            <a:off x="13620750" y="-1533177"/>
            <a:ext cx="5555395" cy="2218077"/>
            <a:chOff x="0" y="0"/>
            <a:chExt cx="890604" cy="3555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05A9242-4CBD-19F5-5F39-749AF2F24411}"/>
                </a:ext>
              </a:extLst>
            </p:cNvPr>
            <p:cNvSpPr/>
            <p:nvPr/>
          </p:nvSpPr>
          <p:spPr>
            <a:xfrm>
              <a:off x="10968" y="0"/>
              <a:ext cx="868668" cy="355587"/>
            </a:xfrm>
            <a:custGeom>
              <a:avLst/>
              <a:gdLst/>
              <a:ahLst/>
              <a:cxnLst/>
              <a:rect l="l" t="t" r="r" b="b"/>
              <a:pathLst>
                <a:path w="868668" h="355587">
                  <a:moveTo>
                    <a:pt x="648564" y="0"/>
                  </a:moveTo>
                  <a:lnTo>
                    <a:pt x="16904" y="0"/>
                  </a:lnTo>
                  <a:cubicBezTo>
                    <a:pt x="11138" y="0"/>
                    <a:pt x="5808" y="3069"/>
                    <a:pt x="2914" y="8056"/>
                  </a:cubicBezTo>
                  <a:cubicBezTo>
                    <a:pt x="20" y="13043"/>
                    <a:pt x="0" y="19193"/>
                    <a:pt x="2861" y="24199"/>
                  </a:cubicBezTo>
                  <a:lnTo>
                    <a:pt x="178403" y="331388"/>
                  </a:lnTo>
                  <a:cubicBezTo>
                    <a:pt x="186955" y="346352"/>
                    <a:pt x="202869" y="355587"/>
                    <a:pt x="220104" y="355587"/>
                  </a:cubicBezTo>
                  <a:lnTo>
                    <a:pt x="851764" y="355587"/>
                  </a:lnTo>
                  <a:cubicBezTo>
                    <a:pt x="857530" y="355587"/>
                    <a:pt x="862860" y="352518"/>
                    <a:pt x="865754" y="347531"/>
                  </a:cubicBezTo>
                  <a:cubicBezTo>
                    <a:pt x="868647" y="342544"/>
                    <a:pt x="868668" y="336394"/>
                    <a:pt x="865807" y="331388"/>
                  </a:cubicBezTo>
                  <a:lnTo>
                    <a:pt x="690265" y="24199"/>
                  </a:lnTo>
                  <a:cubicBezTo>
                    <a:pt x="681713" y="9235"/>
                    <a:pt x="665799" y="0"/>
                    <a:pt x="648564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F77E33F-3E11-6622-4657-5510E685F809}"/>
                </a:ext>
              </a:extLst>
            </p:cNvPr>
            <p:cNvSpPr txBox="1"/>
            <p:nvPr/>
          </p:nvSpPr>
          <p:spPr>
            <a:xfrm>
              <a:off x="101600" y="-66675"/>
              <a:ext cx="687404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205FCAF-A167-29E8-ACF3-37BDA8A224D7}"/>
              </a:ext>
            </a:extLst>
          </p:cNvPr>
          <p:cNvSpPr/>
          <p:nvPr/>
        </p:nvSpPr>
        <p:spPr>
          <a:xfrm rot="2203448">
            <a:off x="16559554" y="-485845"/>
            <a:ext cx="1860169" cy="1904610"/>
          </a:xfrm>
          <a:custGeom>
            <a:avLst/>
            <a:gdLst/>
            <a:ahLst/>
            <a:cxnLst/>
            <a:rect l="l" t="t" r="r" b="b"/>
            <a:pathLst>
              <a:path w="1860169" h="1904610">
                <a:moveTo>
                  <a:pt x="0" y="0"/>
                </a:moveTo>
                <a:lnTo>
                  <a:pt x="1860168" y="0"/>
                </a:lnTo>
                <a:lnTo>
                  <a:pt x="1860168" y="1904609"/>
                </a:lnTo>
                <a:lnTo>
                  <a:pt x="0" y="1904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C1A2C37-F125-24A0-FD5B-EB63748EA38D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6AF0572-FCE0-5D5C-9EDA-D6B2313FC8FD}"/>
              </a:ext>
            </a:extLst>
          </p:cNvPr>
          <p:cNvGrpSpPr/>
          <p:nvPr/>
        </p:nvGrpSpPr>
        <p:grpSpPr>
          <a:xfrm>
            <a:off x="946336" y="6055002"/>
            <a:ext cx="2891134" cy="2891134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81D2B73-4EE8-CB20-8726-6B9E05D34C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4086583-0EEE-74A2-098B-F32F44C244B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02E64BA-06A2-D932-1C08-B38038195CFE}"/>
              </a:ext>
            </a:extLst>
          </p:cNvPr>
          <p:cNvSpPr txBox="1"/>
          <p:nvPr/>
        </p:nvSpPr>
        <p:spPr>
          <a:xfrm>
            <a:off x="14419764" y="4965482"/>
            <a:ext cx="2891628" cy="43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Kenzy Massoud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E8570C6-1DE0-905C-FC0C-0BC9F84D3D23}"/>
              </a:ext>
            </a:extLst>
          </p:cNvPr>
          <p:cNvSpPr txBox="1"/>
          <p:nvPr/>
        </p:nvSpPr>
        <p:spPr>
          <a:xfrm>
            <a:off x="868006" y="9148629"/>
            <a:ext cx="289162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Carol Nader</a:t>
            </a: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2F42239-2E93-CE1A-E5C5-AB33CE3EB320}"/>
              </a:ext>
            </a:extLst>
          </p:cNvPr>
          <p:cNvGrpSpPr/>
          <p:nvPr/>
        </p:nvGrpSpPr>
        <p:grpSpPr>
          <a:xfrm>
            <a:off x="7562911" y="1892120"/>
            <a:ext cx="2891134" cy="2891134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9830A9A5-73DD-5437-2082-51140E4032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C76C3235-E4D7-F1E7-93F7-C6DCFBE1380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0FCFDE5-FE86-3F87-1B57-0A5C680D047F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67BA78-7FAC-274F-273E-93EDE10569CA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34226759-4AB3-2F22-005F-913B667644BC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3F083D4D-7DC3-BA55-CD26-288B09A93278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71A6309D-DE57-D1F3-A175-FF4CA10EB997}"/>
              </a:ext>
            </a:extLst>
          </p:cNvPr>
          <p:cNvSpPr txBox="1"/>
          <p:nvPr/>
        </p:nvSpPr>
        <p:spPr>
          <a:xfrm>
            <a:off x="2597758" y="493930"/>
            <a:ext cx="120650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OUR PROJECT TEAM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DF5D2313-A08A-B2E5-724F-A9BB0C86BAE8}"/>
              </a:ext>
            </a:extLst>
          </p:cNvPr>
          <p:cNvSpPr txBox="1"/>
          <p:nvPr/>
        </p:nvSpPr>
        <p:spPr>
          <a:xfrm>
            <a:off x="1860304" y="6862557"/>
            <a:ext cx="2890640" cy="29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600" i="1" spc="32" dirty="0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 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0259CF9B-52B7-7D7C-3038-E4F7C89DE146}"/>
              </a:ext>
            </a:extLst>
          </p:cNvPr>
          <p:cNvSpPr txBox="1"/>
          <p:nvPr/>
        </p:nvSpPr>
        <p:spPr>
          <a:xfrm>
            <a:off x="976608" y="4972157"/>
            <a:ext cx="289162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Ziad Abdullah</a:t>
            </a: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FF055B06-21F7-175F-C2BF-666BA903C17D}"/>
              </a:ext>
            </a:extLst>
          </p:cNvPr>
          <p:cNvSpPr txBox="1"/>
          <p:nvPr/>
        </p:nvSpPr>
        <p:spPr>
          <a:xfrm>
            <a:off x="7698186" y="5026997"/>
            <a:ext cx="2891628" cy="43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John Mamdouh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B6F1280A-90E8-3A61-F9E9-8190A6938DA9}"/>
              </a:ext>
            </a:extLst>
          </p:cNvPr>
          <p:cNvSpPr txBox="1"/>
          <p:nvPr/>
        </p:nvSpPr>
        <p:spPr>
          <a:xfrm>
            <a:off x="1859810" y="7294035"/>
            <a:ext cx="289162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1C5F8B41-0F53-0D8D-309D-D9A256AC9D22}"/>
              </a:ext>
            </a:extLst>
          </p:cNvPr>
          <p:cNvSpPr txBox="1"/>
          <p:nvPr/>
        </p:nvSpPr>
        <p:spPr>
          <a:xfrm>
            <a:off x="9600940" y="7294035"/>
            <a:ext cx="289162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5DF8ADF1-29B1-D9CC-C71A-DE3475E8CA24}"/>
              </a:ext>
            </a:extLst>
          </p:cNvPr>
          <p:cNvSpPr/>
          <p:nvPr/>
        </p:nvSpPr>
        <p:spPr>
          <a:xfrm>
            <a:off x="8186161" y="-37195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E98DA1F0-8FA9-414B-EC05-B03A1E0ED2FD}"/>
              </a:ext>
            </a:extLst>
          </p:cNvPr>
          <p:cNvGrpSpPr/>
          <p:nvPr/>
        </p:nvGrpSpPr>
        <p:grpSpPr>
          <a:xfrm>
            <a:off x="868006" y="2060649"/>
            <a:ext cx="2891134" cy="2891134"/>
            <a:chOff x="0" y="0"/>
            <a:chExt cx="812800" cy="812800"/>
          </a:xfrm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C17AE466-D2DB-5781-50B4-583F780211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17">
              <a:extLst>
                <a:ext uri="{FF2B5EF4-FFF2-40B4-BE49-F238E27FC236}">
                  <a16:creationId xmlns:a16="http://schemas.microsoft.com/office/drawing/2014/main" id="{53637A1F-A5B7-EA81-F4E6-2717CA6A591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5" name="Group 15">
            <a:extLst>
              <a:ext uri="{FF2B5EF4-FFF2-40B4-BE49-F238E27FC236}">
                <a16:creationId xmlns:a16="http://schemas.microsoft.com/office/drawing/2014/main" id="{233DFCD0-F75B-D1DF-D741-ED54F41FE01D}"/>
              </a:ext>
            </a:extLst>
          </p:cNvPr>
          <p:cNvGrpSpPr/>
          <p:nvPr/>
        </p:nvGrpSpPr>
        <p:grpSpPr>
          <a:xfrm>
            <a:off x="14257816" y="1958252"/>
            <a:ext cx="2891134" cy="2891134"/>
            <a:chOff x="0" y="0"/>
            <a:chExt cx="812800" cy="812800"/>
          </a:xfrm>
        </p:grpSpPr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BC45758A-2A6E-3945-1BC6-486593108B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17">
              <a:extLst>
                <a:ext uri="{FF2B5EF4-FFF2-40B4-BE49-F238E27FC236}">
                  <a16:creationId xmlns:a16="http://schemas.microsoft.com/office/drawing/2014/main" id="{E9B5DDFC-47C9-D446-60C6-B12B636247C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4C1F2162-E7FF-A272-C844-A5DBC666CDD4}"/>
              </a:ext>
            </a:extLst>
          </p:cNvPr>
          <p:cNvGrpSpPr/>
          <p:nvPr/>
        </p:nvGrpSpPr>
        <p:grpSpPr>
          <a:xfrm>
            <a:off x="14257816" y="5848468"/>
            <a:ext cx="2891134" cy="2891134"/>
            <a:chOff x="0" y="0"/>
            <a:chExt cx="812800" cy="812800"/>
          </a:xfrm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C4463ACE-0596-F720-2076-D61BF0755D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91B9CF97-116A-2035-BAC0-8937209BDBB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1" name="Group 15">
            <a:extLst>
              <a:ext uri="{FF2B5EF4-FFF2-40B4-BE49-F238E27FC236}">
                <a16:creationId xmlns:a16="http://schemas.microsoft.com/office/drawing/2014/main" id="{AAAF2B68-8B4D-0D53-19DF-8AE9BA965290}"/>
              </a:ext>
            </a:extLst>
          </p:cNvPr>
          <p:cNvGrpSpPr/>
          <p:nvPr/>
        </p:nvGrpSpPr>
        <p:grpSpPr>
          <a:xfrm>
            <a:off x="7523613" y="6050814"/>
            <a:ext cx="2891134" cy="2891134"/>
            <a:chOff x="0" y="0"/>
            <a:chExt cx="812800" cy="812800"/>
          </a:xfrm>
        </p:grpSpPr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DC3B92CE-1544-DD9A-DD05-3ACAEE8DA4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7">
              <a:extLst>
                <a:ext uri="{FF2B5EF4-FFF2-40B4-BE49-F238E27FC236}">
                  <a16:creationId xmlns:a16="http://schemas.microsoft.com/office/drawing/2014/main" id="{93C64794-703C-3C9B-9C5B-3AF24F77B86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4" name="TextBox 43">
            <a:extLst>
              <a:ext uri="{FF2B5EF4-FFF2-40B4-BE49-F238E27FC236}">
                <a16:creationId xmlns:a16="http://schemas.microsoft.com/office/drawing/2014/main" id="{0AB3298D-1B9E-AE13-1476-2A6EF7223742}"/>
              </a:ext>
            </a:extLst>
          </p:cNvPr>
          <p:cNvSpPr txBox="1"/>
          <p:nvPr/>
        </p:nvSpPr>
        <p:spPr>
          <a:xfrm>
            <a:off x="7589113" y="9148629"/>
            <a:ext cx="2891628" cy="43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Olivia Ashraf</a:t>
            </a:r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id="{AB2739C6-4F88-0FEF-9E60-DF2CDB0969EE}"/>
              </a:ext>
            </a:extLst>
          </p:cNvPr>
          <p:cNvSpPr txBox="1"/>
          <p:nvPr/>
        </p:nvSpPr>
        <p:spPr>
          <a:xfrm>
            <a:off x="14447196" y="9133157"/>
            <a:ext cx="2545487" cy="47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Mera Amr</a:t>
            </a:r>
          </a:p>
        </p:txBody>
      </p:sp>
      <p:pic>
        <p:nvPicPr>
          <p:cNvPr id="67" name="Picture 66" descr="A person standing in front of a body of water&#10;&#10;AI-generated content may be incorrect.">
            <a:extLst>
              <a:ext uri="{FF2B5EF4-FFF2-40B4-BE49-F238E27FC236}">
                <a16:creationId xmlns:a16="http://schemas.microsoft.com/office/drawing/2014/main" id="{E79B1E0D-B2A8-A4F3-2926-B0574EC4D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6" t="879" r="30242" b="62587"/>
          <a:stretch/>
        </p:blipFill>
        <p:spPr>
          <a:xfrm>
            <a:off x="1039887" y="6147019"/>
            <a:ext cx="2719133" cy="2688788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Picture 68" descr="A person in a red dress&#10;&#10;AI-generated content may be incorrect.">
            <a:extLst>
              <a:ext uri="{FF2B5EF4-FFF2-40B4-BE49-F238E27FC236}">
                <a16:creationId xmlns:a16="http://schemas.microsoft.com/office/drawing/2014/main" id="{6AA713FE-59C8-9535-81D4-A9280C8070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18193" r="19005" b="43951"/>
          <a:stretch/>
        </p:blipFill>
        <p:spPr>
          <a:xfrm>
            <a:off x="14378132" y="1991808"/>
            <a:ext cx="2683613" cy="2791446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1" name="Picture 7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1BF7D2F1-47CC-5F42-3D4B-C07928C7D6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108" r="-6650"/>
          <a:stretch/>
        </p:blipFill>
        <p:spPr>
          <a:xfrm>
            <a:off x="7648143" y="6168832"/>
            <a:ext cx="2642073" cy="2693302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Picture 76" descr="A person standing on a dock&#10;&#10;AI-generated content may be incorrect.">
            <a:extLst>
              <a:ext uri="{FF2B5EF4-FFF2-40B4-BE49-F238E27FC236}">
                <a16:creationId xmlns:a16="http://schemas.microsoft.com/office/drawing/2014/main" id="{04282B05-9801-C927-D21B-A0057835F7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7" t="38222" r="32710" b="35684"/>
          <a:stretch/>
        </p:blipFill>
        <p:spPr>
          <a:xfrm>
            <a:off x="14312200" y="5877596"/>
            <a:ext cx="2782365" cy="2747373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A person standing in front of a window&#10;&#10;AI-generated content may be incorrect.">
            <a:extLst>
              <a:ext uri="{FF2B5EF4-FFF2-40B4-BE49-F238E27FC236}">
                <a16:creationId xmlns:a16="http://schemas.microsoft.com/office/drawing/2014/main" id="{A4A9564A-4422-AC22-9F51-A243686A7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10868" r="16016" b="45161"/>
          <a:stretch/>
        </p:blipFill>
        <p:spPr>
          <a:xfrm>
            <a:off x="7663053" y="1982894"/>
            <a:ext cx="2690850" cy="26839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3" name="Picture 82" descr="A person standing in front of a tree&#10;&#10;AI-generated content may be incorrect.">
            <a:extLst>
              <a:ext uri="{FF2B5EF4-FFF2-40B4-BE49-F238E27FC236}">
                <a16:creationId xmlns:a16="http://schemas.microsoft.com/office/drawing/2014/main" id="{A60F92F2-7817-52E8-1E65-0B9322CC498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18171" r="15896" b="14006"/>
          <a:stretch/>
        </p:blipFill>
        <p:spPr>
          <a:xfrm>
            <a:off x="946128" y="2156992"/>
            <a:ext cx="2732028" cy="270248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5B9B783-EF92-418B-F0A5-C942D5E30FC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10" name="TextBox 44">
            <a:extLst>
              <a:ext uri="{FF2B5EF4-FFF2-40B4-BE49-F238E27FC236}">
                <a16:creationId xmlns:a16="http://schemas.microsoft.com/office/drawing/2014/main" id="{4787C123-3000-0160-99C2-B3128B5A86D4}"/>
              </a:ext>
            </a:extLst>
          </p:cNvPr>
          <p:cNvSpPr txBox="1"/>
          <p:nvPr/>
        </p:nvSpPr>
        <p:spPr>
          <a:xfrm>
            <a:off x="11909621" y="9762350"/>
            <a:ext cx="6378379" cy="438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spc="50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Supervised by DR Amal Mahmoud</a:t>
            </a:r>
          </a:p>
        </p:txBody>
      </p:sp>
    </p:spTree>
    <p:extLst>
      <p:ext uri="{BB962C8B-B14F-4D97-AF65-F5344CB8AC3E}">
        <p14:creationId xmlns:p14="http://schemas.microsoft.com/office/powerpoint/2010/main" val="267248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4115-9F99-ACC5-15BA-9C70B77C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04D91A-3BFB-12F6-F038-C406D40E3862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F66014-45FC-7136-C6DE-6C9197D22330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B88D68-BFD3-D0DB-7BF9-658D4AAFACA8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501101A-6F96-380D-755D-90227CE78B77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F160190-6FD3-CE41-177E-B55CECFE3326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2D5D2BB-853C-92E4-EEE3-4DF54C3EB9D6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1366DD7-8DFC-DD6A-EA96-DE75F1442AB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0FB946F-6EB6-F45F-B6AE-9B580FF03167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526BACB-9BE3-05E6-2E0F-621C59529392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0E8617C-E47F-9057-C405-B154950026C7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42622C8-E4F5-2FDA-0EEB-6803D5DEECF6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B819656-173E-2062-9BBA-4B4E774ECE2C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269FD40-AA4A-9E4F-7532-FDD8B8B8F94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9AC7DF3-1565-1819-FCEA-A45F9F43D4DA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6C7C5D8-C03F-3DFF-9B47-721226A0CB4E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69438D-D68C-EEA5-013B-6D9EDF8B034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12CD722-295C-33B7-2536-B6F24A948FC0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4D16573-D397-572B-AF49-CE94D77F703F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6576E0C-2776-F460-F565-7A5B47D653EF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71866E77-B86B-BA1E-437C-EA7C48ED83FD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F1CC5EA-D98F-F406-A8CC-9EA08ECCD94B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D30ADC38-87D6-B502-3F92-008812D55D0D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090E2068-596B-AC88-982F-23E8779E9549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427DCE7-D95F-0127-7EE4-1FDA95050726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FA38D57-5862-D4B3-561C-068C1383094C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A0E51591-CABE-651B-78B5-ED831382D2EF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1DAA33DA-35F1-7BE4-FE07-B841D77C3247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9252B07D-C928-130A-0C70-1EEC51FA8744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DBA13543-2216-EE29-0F35-6622535BF165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00A6BEF-33D4-0998-C9E1-8FE7A1DDB7D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0A89D-E9C3-0884-76DE-594AD3F24B94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241D3-613D-6DBF-0725-D033CCEE120E}"/>
              </a:ext>
            </a:extLst>
          </p:cNvPr>
          <p:cNvSpPr txBox="1"/>
          <p:nvPr/>
        </p:nvSpPr>
        <p:spPr>
          <a:xfrm>
            <a:off x="651717" y="3292789"/>
            <a:ext cx="779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month had the highest operator errors?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1A871-A189-5558-DB04-DBB6DA265E52}"/>
              </a:ext>
            </a:extLst>
          </p:cNvPr>
          <p:cNvSpPr txBox="1"/>
          <p:nvPr/>
        </p:nvSpPr>
        <p:spPr>
          <a:xfrm>
            <a:off x="651717" y="5245615"/>
            <a:ext cx="7555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Are operator errors improving over time?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" name="Picture 23" descr="A graph with blue lines and white text&#10;&#10;AI-generated content may be incorrect.">
            <a:extLst>
              <a:ext uri="{FF2B5EF4-FFF2-40B4-BE49-F238E27FC236}">
                <a16:creationId xmlns:a16="http://schemas.microsoft.com/office/drawing/2014/main" id="{376AB56D-7938-31D1-EDE9-8267E61C2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6" r="7627" b="3088"/>
          <a:stretch/>
        </p:blipFill>
        <p:spPr>
          <a:xfrm>
            <a:off x="10366642" y="1915289"/>
            <a:ext cx="7464157" cy="570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37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E6E9B-5D47-6398-9CE6-AAFAEA71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B9E911-F4EF-D24E-2EA9-3F9B175B5E50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E4261B-2208-CEA8-C580-5C15D7E2CC5E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E0C967C-33EA-F52B-207B-83EA47F8807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A5B6A8-0996-0BFA-B4F2-438EB65BEF4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E4CF561-E60A-8DC6-EE8C-F42F298222B7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B9AB21B-2639-C9A3-B9AE-6F64C9C03426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AC0656F-81E6-93AC-0E55-361D914AB32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00E6FD5-7D23-DB4B-407F-A24D4D04B96E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2EF83E8-1AFD-AB4E-195A-206F81C9527E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5544B56-26F4-077B-1292-B3F921B2F2C8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88E4C89-DC27-DD1D-AFE0-F9A7687C52AC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2D8E63F-13B5-6798-AD31-49FC621393EA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15320FA-8AF2-9F06-8F85-0D265D059EF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DD6970B-1C6A-385E-7E34-CA883614A637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6DCB185-72B0-9279-6A55-1427FBE49C67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427F249-E6D9-EEE6-6C41-529164D857A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8A83C68-F60C-4DFA-848F-92F20151220F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539E5B6-958D-2460-C2BE-8A2955F138D3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F15CF76-0240-784A-8191-94856B102114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3612C757-FB74-5D93-0931-EB38AE7F2F29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EA12F92-77AA-DE8D-989E-1D55F3A8FCA2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2B30CE88-5978-F411-8D4D-19FE85B1A1F0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B099279E-C2F0-684E-223B-E7FDF5E6F99B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F170AEB-9D3D-02D8-D4F1-90DD1F97BCCC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45FA59A8-2A66-0A41-E3ED-C113FFDA91FA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E561C80-1176-382C-F05A-F8E0AF741221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21D96D2-3BF9-7042-AA15-994F0E080807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2AD8504F-991D-1189-1072-6CCC155223F0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49952BBC-1B89-D1CB-0557-61DC3A674163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14CCE6B-07F6-A589-C809-2001642896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F30A2-E0F3-1ACD-A206-CFCA9DF9AE9E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57162-0531-CDC1-B649-1CF9E217FD40}"/>
              </a:ext>
            </a:extLst>
          </p:cNvPr>
          <p:cNvSpPr txBox="1"/>
          <p:nvPr/>
        </p:nvSpPr>
        <p:spPr>
          <a:xfrm>
            <a:off x="651717" y="3292789"/>
            <a:ext cx="779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shift has the highest downtime hours?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AB245-46C7-B2DF-6A27-EB2272D4DB3A}"/>
              </a:ext>
            </a:extLst>
          </p:cNvPr>
          <p:cNvSpPr txBox="1"/>
          <p:nvPr/>
        </p:nvSpPr>
        <p:spPr>
          <a:xfrm>
            <a:off x="651717" y="5245615"/>
            <a:ext cx="7555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How much longer are night shift delays compared to morning shift?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Picture 10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FFC4DC00-D2F3-A4AD-02C7-3B64BBF26E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8" r="12810" b="6428"/>
          <a:stretch/>
        </p:blipFill>
        <p:spPr>
          <a:xfrm>
            <a:off x="10361641" y="1929006"/>
            <a:ext cx="7469159" cy="658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18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4C09D-4B63-C717-8C8F-442CF593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ADA250-97E8-9BA8-B9E8-3F7539A31271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FDEEA85-12C3-B44E-F0EB-F8EE6CF3588A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9BBED0-8977-7BEB-802E-3F7F9CDD0CA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D20B14-095F-5927-67C2-675AF272581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AC4E00A-2EAF-A04F-9DD5-7CF13E2B3A1E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6B32FA-59E6-636E-E5B2-6FBC4C383ED1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43E2E5-D2E8-3A8B-D7D2-00E84920755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39D20F2-CEED-1643-4541-CD34EA1C4E62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F1D7461-886B-D1C8-082B-AC17629B4454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7327AD8-C625-2592-5157-34A8159AE37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2F914B2-EEA1-22ED-3475-3A287871DD0A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1CBED07-CA0D-C365-A580-1AE0A39D22F0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1DBE1B7-5A10-6363-ABE0-DDBBDADD312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690D9D-EDE2-B4B8-9EA9-30FA981163B7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99BA265-CEB0-2857-02CE-EFD321E3170A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75B18D3-2C27-7EB3-862A-0DEA9B6BF70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FEC5F3DA-8C3C-D4F3-AC05-A4DA295245D1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CD609D1-9C06-6DA1-C8C7-DA3C13FB6CD3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21BE039-CED1-CBBF-64AA-A5C6DF1E94BF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1377865B-55FB-D5E9-6EFD-FD4B7AE5075B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4727118-7237-9374-DD9F-02E613CA8E8E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A6E6EE5-F5A9-CD42-79AE-00F23DEC552A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AB31490-61AF-3ABD-B435-866A327C307C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FAD5A8A9-3ADD-ACC4-DDF4-B32287C9B72C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4D5A04FF-DE3A-3B49-91C2-FBBFFC6ADDA5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588A0B2-F66B-1F6C-3178-C0B4912391AF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6CB93FE5-536D-E423-7E28-644B8856FD50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12D5CAA8-BCD4-BDF1-05BD-03E1292A00E3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B8B4332-A902-2A2C-471F-F0309CD053FB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4611219-1473-3965-23A6-BB8D2FE1BF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0AB92-D009-AECA-FC39-65AD290BEB96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AC579-60D7-9C03-4B8A-F430DD8F9A29}"/>
              </a:ext>
            </a:extLst>
          </p:cNvPr>
          <p:cNvSpPr txBox="1"/>
          <p:nvPr/>
        </p:nvSpPr>
        <p:spPr>
          <a:xfrm>
            <a:off x="651717" y="3292789"/>
            <a:ext cx="779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Does working more hours lead to more errors?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16D9D-BEB9-5641-3072-94DECA759342}"/>
              </a:ext>
            </a:extLst>
          </p:cNvPr>
          <p:cNvSpPr txBox="1"/>
          <p:nvPr/>
        </p:nvSpPr>
        <p:spPr>
          <a:xfrm>
            <a:off x="651717" y="5245615"/>
            <a:ext cx="7555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operator stands out for either good or bad performance?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A52B0-ED80-32F3-02D7-A639BAFCC1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0" r="28389"/>
          <a:stretch/>
        </p:blipFill>
        <p:spPr>
          <a:xfrm>
            <a:off x="9907799" y="2260290"/>
            <a:ext cx="8064299" cy="56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4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9B2-CE41-74F2-5F9D-1B67A884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C52260-C398-C766-8B73-C758837512B3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7BC493-EE7F-B3A0-9A03-D49A95713D34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D4EE5C2-D054-BE96-21FD-F038BD5A690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27B187F-6D71-554D-CB27-1326DA140C4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84D83C9-6A8E-3C94-B981-08C99CD7960C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CC2397C-0584-593B-7B3F-083B349E5B4D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71D730D-7FCD-C5DC-C7C3-2AC53DB1A05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8E9EA50-2F2E-DBFE-43EC-0320EC868DF6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35BF6C3-67DD-18EE-B7EF-3D7705EB223F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C2AB66F-9005-EF1E-6C0E-503327FC910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6FF841F-FE98-9186-18CC-DE5FF20A28D0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497FFFF-ABCD-0F13-8B06-BED4FC99BBFD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8750EA1-72D5-A822-6CBC-5FAE25A5240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EA4F4AE-E63A-6860-F4DB-CE6929887995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50F0DDA-8A33-BB46-A976-F3613B8C803B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9A63F17-4217-B13C-199B-C9356856AB73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DAD9312-1183-B11A-DD20-963CA1588B0A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8DD2450-9D2C-C915-6086-BF6FF7AE83E5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2F76EBD-1070-FBC6-5B8C-341D8349B909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408530B4-D199-CC5F-D7D4-1D5BE7641F64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AB491059-3501-1C70-4689-2B6D3AF03057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D9DAFAE8-9CFF-7C91-860A-4190FD049A1E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FFFF992-25DE-361E-F8A3-04FD892B9834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69290AE6-3134-8B0C-A931-317C278983D0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9795235-2550-58CF-B553-D26296E2304A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AF3A923-1884-28FC-22A6-C736F08D69C6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D79CE15-7F2E-51C3-6361-EE13300CE124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D37734F-3BBA-7BB2-659D-D2C1B2158B04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061D52E1-C72B-CE52-C2E7-BDF1F152551F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7F1DC840-2116-937D-D756-BDDA2C28F7E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C2E2B-E395-FB16-E8AA-FCA7B4AB042D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EFDA3-EBC3-1E3C-B03C-D822760BDE33}"/>
              </a:ext>
            </a:extLst>
          </p:cNvPr>
          <p:cNvSpPr txBox="1"/>
          <p:nvPr/>
        </p:nvSpPr>
        <p:spPr>
          <a:xfrm>
            <a:off x="651717" y="3292789"/>
            <a:ext cx="779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product takes the longest to produce 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5407B94-187D-AB11-26C2-B1515FB15F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43526" r="17691"/>
          <a:stretch/>
        </p:blipFill>
        <p:spPr>
          <a:xfrm>
            <a:off x="9954166" y="2230039"/>
            <a:ext cx="7788932" cy="5097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18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B641-4D4B-D03B-CF90-9FBD1027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4DEB3-6484-CF6F-5189-02705C49312E}"/>
              </a:ext>
            </a:extLst>
          </p:cNvPr>
          <p:cNvSpPr/>
          <p:nvPr/>
        </p:nvSpPr>
        <p:spPr>
          <a:xfrm rot="5400000">
            <a:off x="4024861" y="-413605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5C51028-B7A9-D2EC-312B-5D1E165DE1F5}"/>
              </a:ext>
            </a:extLst>
          </p:cNvPr>
          <p:cNvGrpSpPr/>
          <p:nvPr/>
        </p:nvGrpSpPr>
        <p:grpSpPr>
          <a:xfrm rot="5400000">
            <a:off x="1830872" y="2038558"/>
            <a:ext cx="500647" cy="438066"/>
            <a:chOff x="0" y="0"/>
            <a:chExt cx="812800" cy="7112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D55A5BD-58A8-712D-5957-C94A5782D81F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142549C-1227-4CBA-1EDF-02369A2A8FE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77BAAE4-3CBE-9C29-9682-B3018A0ED61B}"/>
              </a:ext>
            </a:extLst>
          </p:cNvPr>
          <p:cNvGrpSpPr/>
          <p:nvPr/>
        </p:nvGrpSpPr>
        <p:grpSpPr>
          <a:xfrm>
            <a:off x="11622068" y="-4163460"/>
            <a:ext cx="11145501" cy="9752314"/>
            <a:chOff x="0" y="0"/>
            <a:chExt cx="812800" cy="7112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32705DA-6C82-ACB0-5804-B97176BE5593}"/>
                </a:ext>
              </a:extLst>
            </p:cNvPr>
            <p:cNvSpPr/>
            <p:nvPr/>
          </p:nvSpPr>
          <p:spPr>
            <a:xfrm>
              <a:off x="10933" y="16124"/>
              <a:ext cx="790933" cy="695076"/>
            </a:xfrm>
            <a:custGeom>
              <a:avLst/>
              <a:gdLst/>
              <a:ahLst/>
              <a:cxnLst/>
              <a:rect l="l" t="t" r="r" b="b"/>
              <a:pathLst>
                <a:path w="790933" h="695076">
                  <a:moveTo>
                    <a:pt x="409252" y="8000"/>
                  </a:moveTo>
                  <a:lnTo>
                    <a:pt x="788082" y="670952"/>
                  </a:lnTo>
                  <a:cubicBezTo>
                    <a:pt x="790934" y="675942"/>
                    <a:pt x="790913" y="682074"/>
                    <a:pt x="788028" y="687045"/>
                  </a:cubicBezTo>
                  <a:cubicBezTo>
                    <a:pt x="785143" y="692016"/>
                    <a:pt x="779830" y="695076"/>
                    <a:pt x="774082" y="695076"/>
                  </a:cubicBezTo>
                  <a:lnTo>
                    <a:pt x="16852" y="695076"/>
                  </a:lnTo>
                  <a:cubicBezTo>
                    <a:pt x="11104" y="695076"/>
                    <a:pt x="5791" y="692016"/>
                    <a:pt x="2906" y="687045"/>
                  </a:cubicBezTo>
                  <a:cubicBezTo>
                    <a:pt x="21" y="682074"/>
                    <a:pt x="0" y="675942"/>
                    <a:pt x="2852" y="670952"/>
                  </a:cubicBezTo>
                  <a:lnTo>
                    <a:pt x="381682" y="8000"/>
                  </a:lnTo>
                  <a:cubicBezTo>
                    <a:pt x="384509" y="3053"/>
                    <a:pt x="389769" y="0"/>
                    <a:pt x="395467" y="0"/>
                  </a:cubicBezTo>
                  <a:cubicBezTo>
                    <a:pt x="401165" y="0"/>
                    <a:pt x="406425" y="3053"/>
                    <a:pt x="409252" y="800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62980C1-E5F2-147A-50D6-9225292C98E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D0FFFE6-230E-8C8E-AC3D-D9F8C9195A62}"/>
              </a:ext>
            </a:extLst>
          </p:cNvPr>
          <p:cNvGrpSpPr/>
          <p:nvPr/>
        </p:nvGrpSpPr>
        <p:grpSpPr>
          <a:xfrm rot="-10800000">
            <a:off x="11377362" y="-406136"/>
            <a:ext cx="4180138" cy="3657620"/>
            <a:chOff x="0" y="0"/>
            <a:chExt cx="812800" cy="7112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334E90D-8F77-ED02-6B08-22B8D0946B33}"/>
                </a:ext>
              </a:extLst>
            </p:cNvPr>
            <p:cNvSpPr/>
            <p:nvPr/>
          </p:nvSpPr>
          <p:spPr>
            <a:xfrm>
              <a:off x="29152" y="42992"/>
              <a:ext cx="754496" cy="668208"/>
            </a:xfrm>
            <a:custGeom>
              <a:avLst/>
              <a:gdLst/>
              <a:ahLst/>
              <a:cxnLst/>
              <a:rect l="l" t="t" r="r" b="b"/>
              <a:pathLst>
                <a:path w="754496" h="668208">
                  <a:moveTo>
                    <a:pt x="414003" y="21330"/>
                  </a:moveTo>
                  <a:lnTo>
                    <a:pt x="746893" y="603886"/>
                  </a:lnTo>
                  <a:cubicBezTo>
                    <a:pt x="754496" y="617192"/>
                    <a:pt x="754441" y="633540"/>
                    <a:pt x="746749" y="646795"/>
                  </a:cubicBezTo>
                  <a:cubicBezTo>
                    <a:pt x="739057" y="660050"/>
                    <a:pt x="724890" y="668208"/>
                    <a:pt x="709565" y="668208"/>
                  </a:cubicBezTo>
                  <a:lnTo>
                    <a:pt x="44931" y="668208"/>
                  </a:lnTo>
                  <a:cubicBezTo>
                    <a:pt x="29606" y="668208"/>
                    <a:pt x="15439" y="660050"/>
                    <a:pt x="7747" y="646795"/>
                  </a:cubicBezTo>
                  <a:cubicBezTo>
                    <a:pt x="55" y="633540"/>
                    <a:pt x="0" y="617192"/>
                    <a:pt x="7603" y="603886"/>
                  </a:cubicBezTo>
                  <a:lnTo>
                    <a:pt x="340493" y="21330"/>
                  </a:lnTo>
                  <a:cubicBezTo>
                    <a:pt x="348030" y="8140"/>
                    <a:pt x="362056" y="0"/>
                    <a:pt x="377248" y="0"/>
                  </a:cubicBezTo>
                  <a:cubicBezTo>
                    <a:pt x="392440" y="0"/>
                    <a:pt x="406466" y="8140"/>
                    <a:pt x="414003" y="21330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4A4F3F1-619A-B505-D551-88203789A58B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C47A17E-4CD6-1E3A-6F93-E55F359A045A}"/>
              </a:ext>
            </a:extLst>
          </p:cNvPr>
          <p:cNvGrpSpPr/>
          <p:nvPr/>
        </p:nvGrpSpPr>
        <p:grpSpPr>
          <a:xfrm>
            <a:off x="12444764" y="2989577"/>
            <a:ext cx="8794187" cy="7694914"/>
            <a:chOff x="0" y="0"/>
            <a:chExt cx="812800" cy="7112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1E3ACD4-9213-505E-E03D-2B431ED0344A}"/>
                </a:ext>
              </a:extLst>
            </p:cNvPr>
            <p:cNvSpPr/>
            <p:nvPr/>
          </p:nvSpPr>
          <p:spPr>
            <a:xfrm>
              <a:off x="13857" y="20435"/>
              <a:ext cx="785086" cy="690765"/>
            </a:xfrm>
            <a:custGeom>
              <a:avLst/>
              <a:gdLst/>
              <a:ahLst/>
              <a:cxnLst/>
              <a:rect l="l" t="t" r="r" b="b"/>
              <a:pathLst>
                <a:path w="785086" h="690765">
                  <a:moveTo>
                    <a:pt x="410014" y="10139"/>
                  </a:moveTo>
                  <a:lnTo>
                    <a:pt x="781472" y="660191"/>
                  </a:lnTo>
                  <a:cubicBezTo>
                    <a:pt x="785086" y="666516"/>
                    <a:pt x="785060" y="674286"/>
                    <a:pt x="781404" y="680587"/>
                  </a:cubicBezTo>
                  <a:cubicBezTo>
                    <a:pt x="777748" y="686887"/>
                    <a:pt x="771014" y="690765"/>
                    <a:pt x="763729" y="690765"/>
                  </a:cubicBezTo>
                  <a:lnTo>
                    <a:pt x="21357" y="690765"/>
                  </a:lnTo>
                  <a:cubicBezTo>
                    <a:pt x="14072" y="690765"/>
                    <a:pt x="7338" y="686887"/>
                    <a:pt x="3682" y="680587"/>
                  </a:cubicBezTo>
                  <a:cubicBezTo>
                    <a:pt x="26" y="674286"/>
                    <a:pt x="0" y="666516"/>
                    <a:pt x="3614" y="660191"/>
                  </a:cubicBezTo>
                  <a:lnTo>
                    <a:pt x="375072" y="10139"/>
                  </a:lnTo>
                  <a:cubicBezTo>
                    <a:pt x="378655" y="3870"/>
                    <a:pt x="385322" y="0"/>
                    <a:pt x="392543" y="0"/>
                  </a:cubicBezTo>
                  <a:cubicBezTo>
                    <a:pt x="399764" y="0"/>
                    <a:pt x="406431" y="3870"/>
                    <a:pt x="410014" y="10139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C52DCA8-9BCF-AF55-98AC-210B8A93648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7038322-C392-6D4C-C76A-80E367E771FD}"/>
              </a:ext>
            </a:extLst>
          </p:cNvPr>
          <p:cNvGrpSpPr/>
          <p:nvPr/>
        </p:nvGrpSpPr>
        <p:grpSpPr>
          <a:xfrm>
            <a:off x="11622068" y="7617932"/>
            <a:ext cx="3885376" cy="3399704"/>
            <a:chOff x="0" y="0"/>
            <a:chExt cx="812800" cy="7112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3B0BB07-9913-ABA9-E38C-9B5ECA2CDFB1}"/>
                </a:ext>
              </a:extLst>
            </p:cNvPr>
            <p:cNvSpPr/>
            <p:nvPr/>
          </p:nvSpPr>
          <p:spPr>
            <a:xfrm>
              <a:off x="31363" y="46254"/>
              <a:ext cx="750073" cy="664946"/>
            </a:xfrm>
            <a:custGeom>
              <a:avLst/>
              <a:gdLst/>
              <a:ahLst/>
              <a:cxnLst/>
              <a:rect l="l" t="t" r="r" b="b"/>
              <a:pathLst>
                <a:path w="750073" h="664946">
                  <a:moveTo>
                    <a:pt x="414581" y="22948"/>
                  </a:moveTo>
                  <a:lnTo>
                    <a:pt x="741893" y="595744"/>
                  </a:lnTo>
                  <a:cubicBezTo>
                    <a:pt x="750074" y="610060"/>
                    <a:pt x="750015" y="627648"/>
                    <a:pt x="741739" y="641908"/>
                  </a:cubicBezTo>
                  <a:cubicBezTo>
                    <a:pt x="733463" y="656169"/>
                    <a:pt x="718222" y="664946"/>
                    <a:pt x="701734" y="664946"/>
                  </a:cubicBezTo>
                  <a:lnTo>
                    <a:pt x="48340" y="664946"/>
                  </a:lnTo>
                  <a:cubicBezTo>
                    <a:pt x="31852" y="664946"/>
                    <a:pt x="16611" y="656169"/>
                    <a:pt x="8335" y="641908"/>
                  </a:cubicBezTo>
                  <a:cubicBezTo>
                    <a:pt x="59" y="627648"/>
                    <a:pt x="0" y="610060"/>
                    <a:pt x="8181" y="595744"/>
                  </a:cubicBezTo>
                  <a:lnTo>
                    <a:pt x="335493" y="22948"/>
                  </a:lnTo>
                  <a:cubicBezTo>
                    <a:pt x="343602" y="8757"/>
                    <a:pt x="358693" y="0"/>
                    <a:pt x="375037" y="0"/>
                  </a:cubicBezTo>
                  <a:cubicBezTo>
                    <a:pt x="391381" y="0"/>
                    <a:pt x="406472" y="8757"/>
                    <a:pt x="414581" y="22948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0DF29B7E-9111-DB88-FE06-2A0E3A1A224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67D7928-685D-8D2B-4D42-26BBA7CA06DB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DE73A12-74E9-520D-676D-0C5943162569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D0E22A9-F62D-CCED-169C-E38D469F11ED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EE0BB001-0EB7-3681-F1F9-25E51F7C230A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2B504D1-7017-2794-F0E2-BBE84153AE9C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0AC2A03-4A60-2A92-8967-552DA31FBF14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AC7BF0CC-1E61-D43C-3720-D511E585BCAD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BC9D9F0A-A7AF-49D7-94F0-6420FCB29D0A}"/>
              </a:ext>
            </a:extLst>
          </p:cNvPr>
          <p:cNvSpPr/>
          <p:nvPr/>
        </p:nvSpPr>
        <p:spPr>
          <a:xfrm>
            <a:off x="984502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5E458953-11CD-73A8-72D7-B4F3DB216109}"/>
              </a:ext>
            </a:extLst>
          </p:cNvPr>
          <p:cNvGrpSpPr/>
          <p:nvPr/>
        </p:nvGrpSpPr>
        <p:grpSpPr>
          <a:xfrm>
            <a:off x="6974589" y="-281741"/>
            <a:ext cx="14757626" cy="19351671"/>
            <a:chOff x="-72614" y="-66675"/>
            <a:chExt cx="1125324" cy="76517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3B87008-D0C8-BC35-C3BE-A7A88595EA14}"/>
                </a:ext>
              </a:extLst>
            </p:cNvPr>
            <p:cNvSpPr/>
            <p:nvPr/>
          </p:nvSpPr>
          <p:spPr>
            <a:xfrm>
              <a:off x="-72614" y="-5806"/>
              <a:ext cx="1125324" cy="704306"/>
            </a:xfrm>
            <a:custGeom>
              <a:avLst/>
              <a:gdLst/>
              <a:ahLst/>
              <a:cxnLst/>
              <a:rect l="l" t="t" r="r" b="b"/>
              <a:pathLst>
                <a:path w="1047548" h="698500">
                  <a:moveTo>
                    <a:pt x="1039191" y="372485"/>
                  </a:moveTo>
                  <a:lnTo>
                    <a:pt x="863028" y="675265"/>
                  </a:lnTo>
                  <a:cubicBezTo>
                    <a:pt x="854659" y="689650"/>
                    <a:pt x="839271" y="698500"/>
                    <a:pt x="822629" y="698500"/>
                  </a:cubicBezTo>
                  <a:lnTo>
                    <a:pt x="224919" y="698500"/>
                  </a:lnTo>
                  <a:cubicBezTo>
                    <a:pt x="208276" y="698500"/>
                    <a:pt x="192889" y="689650"/>
                    <a:pt x="184520" y="675265"/>
                  </a:cubicBezTo>
                  <a:lnTo>
                    <a:pt x="8356" y="372485"/>
                  </a:lnTo>
                  <a:cubicBezTo>
                    <a:pt x="0" y="358122"/>
                    <a:pt x="0" y="340378"/>
                    <a:pt x="8356" y="326015"/>
                  </a:cubicBezTo>
                  <a:lnTo>
                    <a:pt x="184520" y="23235"/>
                  </a:lnTo>
                  <a:cubicBezTo>
                    <a:pt x="192889" y="8850"/>
                    <a:pt x="208276" y="0"/>
                    <a:pt x="224919" y="0"/>
                  </a:cubicBezTo>
                  <a:lnTo>
                    <a:pt x="822629" y="0"/>
                  </a:lnTo>
                  <a:cubicBezTo>
                    <a:pt x="839271" y="0"/>
                    <a:pt x="854659" y="8850"/>
                    <a:pt x="863028" y="23235"/>
                  </a:cubicBezTo>
                  <a:lnTo>
                    <a:pt x="1039191" y="326015"/>
                  </a:lnTo>
                  <a:cubicBezTo>
                    <a:pt x="1047548" y="340378"/>
                    <a:pt x="1047548" y="358122"/>
                    <a:pt x="1039191" y="372485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CA90375F-6BE3-9479-7122-4E8399E992CE}"/>
                </a:ext>
              </a:extLst>
            </p:cNvPr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5F1A558C-5FAF-9A89-DF65-1E19B75B6E96}"/>
              </a:ext>
            </a:extLst>
          </p:cNvPr>
          <p:cNvSpPr txBox="1"/>
          <p:nvPr/>
        </p:nvSpPr>
        <p:spPr>
          <a:xfrm>
            <a:off x="1345896" y="619957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5BE2296-8FF0-EFA9-BC83-DB29BE15F927}"/>
              </a:ext>
            </a:extLst>
          </p:cNvPr>
          <p:cNvSpPr txBox="1"/>
          <p:nvPr/>
        </p:nvSpPr>
        <p:spPr>
          <a:xfrm>
            <a:off x="1556940" y="1945993"/>
            <a:ext cx="807847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Key Insights from Downtime Patterns</a:t>
            </a: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263433FB-CAE8-8BE5-73C7-0F8AC3CE878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C84D0E-CBE5-8A59-6A6F-E6171D3A584B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B8D91-1B2B-03A7-2CAF-ADB0C5158B8C}"/>
              </a:ext>
            </a:extLst>
          </p:cNvPr>
          <p:cNvSpPr txBox="1"/>
          <p:nvPr/>
        </p:nvSpPr>
        <p:spPr>
          <a:xfrm>
            <a:off x="651717" y="3292789"/>
            <a:ext cx="7790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Which product causes the most production delays?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A052FF-B03D-C963-5A8B-C26658D1D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45574" r="11599"/>
          <a:stretch/>
        </p:blipFill>
        <p:spPr>
          <a:xfrm>
            <a:off x="9980316" y="2160676"/>
            <a:ext cx="7843869" cy="505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17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5C5E-344E-E6B0-7895-3CF422A53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20">
            <a:extLst>
              <a:ext uri="{FF2B5EF4-FFF2-40B4-BE49-F238E27FC236}">
                <a16:creationId xmlns:a16="http://schemas.microsoft.com/office/drawing/2014/main" id="{821E18C7-3E97-374F-694A-63B8CEF1A9D9}"/>
              </a:ext>
            </a:extLst>
          </p:cNvPr>
          <p:cNvSpPr txBox="1"/>
          <p:nvPr/>
        </p:nvSpPr>
        <p:spPr>
          <a:xfrm rot="5400000">
            <a:off x="792588" y="3874537"/>
            <a:ext cx="4433652" cy="39097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CB0AEE0-AB00-30C4-86E1-88838CBECC9C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B565D42-898A-AD71-1B30-45B48EF6D95A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D390862-90F4-0980-3FD0-AF171EE2348B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D0ACD0E8-8D88-6936-1760-C85F40297C09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F661C15D-E143-5F99-8CCA-C0454229697A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F7CE43E8-019E-5720-71C9-4FEB33310324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EEC5B481-7D9E-16CE-E727-9DB4EC117C6B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D570A6B-541F-194E-62F9-2166C886D6CA}"/>
              </a:ext>
            </a:extLst>
          </p:cNvPr>
          <p:cNvSpPr txBox="1"/>
          <p:nvPr/>
        </p:nvSpPr>
        <p:spPr>
          <a:xfrm>
            <a:off x="2394995" y="866912"/>
            <a:ext cx="16238960" cy="8368967"/>
          </a:xfrm>
          <a:prstGeom prst="rect">
            <a:avLst/>
          </a:prstGeom>
        </p:spPr>
        <p:txBody>
          <a:bodyPr lIns="59834" tIns="59834" rIns="59834" bIns="59834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1687BB8-1F0B-C155-92FF-049B0B024FAE}"/>
              </a:ext>
            </a:extLst>
          </p:cNvPr>
          <p:cNvSpPr txBox="1"/>
          <p:nvPr/>
        </p:nvSpPr>
        <p:spPr>
          <a:xfrm>
            <a:off x="1721000" y="149642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6F6555CC-0D84-864F-E485-F6734C48BA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30F10-962C-0188-3DC5-D0943210EE9F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ED33C0E9-ACE4-6DD8-A387-CEB1AC42BB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5" y="1232153"/>
            <a:ext cx="17743497" cy="7956812"/>
          </a:xfrm>
          <a:prstGeom prst="rect">
            <a:avLst/>
          </a:prstGeom>
        </p:spPr>
      </p:pic>
      <p:sp>
        <p:nvSpPr>
          <p:cNvPr id="2" name="TextBox 40">
            <a:extLst>
              <a:ext uri="{FF2B5EF4-FFF2-40B4-BE49-F238E27FC236}">
                <a16:creationId xmlns:a16="http://schemas.microsoft.com/office/drawing/2014/main" id="{98A88D64-6447-C54C-95E0-8E5B85F31E06}"/>
              </a:ext>
            </a:extLst>
          </p:cNvPr>
          <p:cNvSpPr txBox="1"/>
          <p:nvPr/>
        </p:nvSpPr>
        <p:spPr>
          <a:xfrm>
            <a:off x="1447800" y="1858571"/>
            <a:ext cx="2710260" cy="534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	</a:t>
            </a:r>
            <a:r>
              <a:rPr lang="en-US" sz="2999" b="1" dirty="0">
                <a:solidFill>
                  <a:schemeClr val="bg1"/>
                </a:solidFill>
                <a:latin typeface="TT Norms Bold"/>
                <a:ea typeface="TT Norms Bold"/>
                <a:cs typeface="TT Norms Bold"/>
                <a:sym typeface="TT Norms Bold"/>
              </a:rPr>
              <a:t>10,000</a:t>
            </a:r>
          </a:p>
        </p:txBody>
      </p:sp>
    </p:spTree>
    <p:extLst>
      <p:ext uri="{BB962C8B-B14F-4D97-AF65-F5344CB8AC3E}">
        <p14:creationId xmlns:p14="http://schemas.microsoft.com/office/powerpoint/2010/main" val="53902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D062F-1745-5B42-B148-09FB0803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F6771BDF-B382-4F96-7835-BC2436442BD6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D0B80A2-71BD-71BE-8432-B9AA1D87D6A0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BE68838-786C-F6E0-3F18-FFC97040FF57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6E30BFC8-DF5E-B87C-D552-C7D4D6041547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41D641A7-0687-C6C5-5A22-D147B6D5D258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B582CAA0-9495-5A7F-9387-913A804014EC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042CCE0-0196-C806-FCB2-EF1673945F80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681042B-36E5-380D-A3F3-B1FDC8C62E43}"/>
              </a:ext>
            </a:extLst>
          </p:cNvPr>
          <p:cNvSpPr txBox="1"/>
          <p:nvPr/>
        </p:nvSpPr>
        <p:spPr>
          <a:xfrm>
            <a:off x="2394995" y="866912"/>
            <a:ext cx="16238960" cy="8368967"/>
          </a:xfrm>
          <a:prstGeom prst="rect">
            <a:avLst/>
          </a:prstGeom>
        </p:spPr>
        <p:txBody>
          <a:bodyPr lIns="59834" tIns="59834" rIns="59834" bIns="59834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289A61A-C90C-8B9F-82F8-9DA42B40214E}"/>
              </a:ext>
            </a:extLst>
          </p:cNvPr>
          <p:cNvSpPr txBox="1"/>
          <p:nvPr/>
        </p:nvSpPr>
        <p:spPr>
          <a:xfrm>
            <a:off x="1721000" y="149642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686F552-6AEE-AD9C-DF60-37E5527113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EC9D6-B975-007D-81BB-869C09FE583A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C736E4-F6A6-F4A3-0EA0-33E0C1145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4" y="1117924"/>
            <a:ext cx="17687915" cy="81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59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C7C3-B5DD-B346-41E1-8DFF8CF5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0C312448-5753-D8F1-CD0A-788427703311}"/>
              </a:ext>
            </a:extLst>
          </p:cNvPr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7E50BE1-7132-8B00-404F-BF5F17678B17}"/>
                </a:ext>
              </a:extLst>
            </p:cNvPr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885C333-13DD-8053-FA54-F2050279CEF6}"/>
                </a:ext>
              </a:extLst>
            </p:cNvPr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>
            <a:extLst>
              <a:ext uri="{FF2B5EF4-FFF2-40B4-BE49-F238E27FC236}">
                <a16:creationId xmlns:a16="http://schemas.microsoft.com/office/drawing/2014/main" id="{7F73104A-C1B9-4F1E-19E9-5196B702F87A}"/>
              </a:ext>
            </a:extLst>
          </p:cNvPr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B495A6B-1565-F2AA-3DCF-84C1DAB0641A}"/>
              </a:ext>
            </a:extLst>
          </p:cNvPr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C0851842-835A-E773-DFA4-B937EB5C79BC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FDED35F-775C-8AD0-CD23-4547EFC38B2A}"/>
              </a:ext>
            </a:extLst>
          </p:cNvPr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7DA1218-94D8-AF41-1053-7B896150A326}"/>
              </a:ext>
            </a:extLst>
          </p:cNvPr>
          <p:cNvSpPr txBox="1"/>
          <p:nvPr/>
        </p:nvSpPr>
        <p:spPr>
          <a:xfrm>
            <a:off x="2394995" y="866912"/>
            <a:ext cx="16238960" cy="8368967"/>
          </a:xfrm>
          <a:prstGeom prst="rect">
            <a:avLst/>
          </a:prstGeom>
        </p:spPr>
        <p:txBody>
          <a:bodyPr lIns="59834" tIns="59834" rIns="59834" bIns="59834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43D8F86-F2EE-CB28-E362-66E469096B13}"/>
              </a:ext>
            </a:extLst>
          </p:cNvPr>
          <p:cNvSpPr txBox="1"/>
          <p:nvPr/>
        </p:nvSpPr>
        <p:spPr>
          <a:xfrm>
            <a:off x="1721000" y="149642"/>
            <a:ext cx="10352537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7474"/>
              </a:lnSpc>
              <a:buFont typeface="Wingdings" panose="05000000000000000000" pitchFamily="2" charset="2"/>
              <a:buChar char="q"/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</a:t>
            </a:r>
            <a:r>
              <a:rPr lang="en-US" sz="6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Visualization</a:t>
            </a:r>
            <a:endParaRPr lang="en-US" sz="6499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8" name="Picture 7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171FB1D9-04ED-F134-BE5E-9AD9FD619B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1C366-783C-A19C-9652-E62F230A21F1}"/>
              </a:ext>
            </a:extLst>
          </p:cNvPr>
          <p:cNvSpPr txBox="1"/>
          <p:nvPr/>
        </p:nvSpPr>
        <p:spPr>
          <a:xfrm>
            <a:off x="1229290" y="3717158"/>
            <a:ext cx="668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136CDDAF-BF78-69A1-9979-AECAAB95CA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3" y="1056740"/>
            <a:ext cx="17740248" cy="81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937F6-8EB3-ACC6-618F-B330CBE3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1AE286-E54F-5293-4FE8-B97F70E9A5A6}"/>
              </a:ext>
            </a:extLst>
          </p:cNvPr>
          <p:cNvSpPr/>
          <p:nvPr/>
        </p:nvSpPr>
        <p:spPr>
          <a:xfrm rot="5400000">
            <a:off x="3840747" y="-399237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53E05EE-3DD9-E1A2-EB64-1D40562BEBDB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72C3F33-19F3-EDAB-1214-E49B3109A5C1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E21F409-84D9-1839-2B1C-29F21BAFD087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87AC79E-4A9C-CF92-F3F9-4E90FBC499B8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1F4BF29-1E11-DC00-1287-DEC6EA1D0137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0D2047-31F0-2FD9-4106-EA4A0BBBE1A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4C69E2-2921-E5AC-58B5-1F941FA2439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AE677C-3362-D546-6C91-FDA4F4FCA0DA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A7B60D4-1327-EC65-4F52-783E5E706DC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4906D66-59E9-762B-C548-01D9F0A8354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791FC72-3BC7-EFA9-CEEC-E1721B20B923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1215E5-D705-7889-C995-84F39D313D05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8907374-BABA-DDD7-A86D-4F08E7DEDED8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253A4E0-806E-7EF5-921F-1CDAED432B4D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277426B-8BAD-CF8D-2B0B-3336421FE720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EFA9BCE-10DF-7051-31EE-48A8F49DDA3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D1C785B0-2431-449F-C60D-99D084F8ED68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2C3DEDA9-3AC1-B724-8716-E0C52036B262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FEF5A71-12DE-8B7A-3E41-1AE1E41E8E2B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132A5FD-8835-9C24-3094-AF1393EADE9E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79FF965-617E-5AD9-7C24-C33674CDDC9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1CDE13C-98F3-2F6C-3894-063D4129E8A5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AE1D056-8FD5-E1E9-5A15-3F0F1A03967C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93E1CF6-787A-AE2C-1A84-01D197D94F2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7DE59A70-CC4D-F531-A259-65DFE232E5CD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6C51DEE-AFDD-CD16-CAF5-31E122402837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B88CA655-0034-A0EC-1FFE-913DEB504922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5ED8445-731C-0B07-B223-608DB7937D69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BCB202C0-B6BE-5705-A024-76D88D8E6DC8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9B3C0B41-B579-969F-7C8F-59C8D4C8A934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D384941B-76B3-48CB-1850-645D7DD60FF6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32AC653-5242-65A5-8011-641D4A92D3A6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11569E56-9DDD-04D8-20CC-CE4E0588C988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47DD8B09-7FEC-C8A4-23A5-C412011A808D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DBC21962-46AA-BDF1-F4BE-889AF417D452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4908F6CE-5304-EC37-289B-56F722803BBA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A5D12C7E-0A0A-EC98-7F76-BE61CDD5BED8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00BB976B-7346-752B-2CC8-5C4C12315BB7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9BA3A05A-6568-A978-72F8-2C2C5CE59D93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9EC95479-9BC1-94B8-0BA7-C6D6F66E3FFF}"/>
              </a:ext>
            </a:extLst>
          </p:cNvPr>
          <p:cNvSpPr txBox="1"/>
          <p:nvPr/>
        </p:nvSpPr>
        <p:spPr>
          <a:xfrm>
            <a:off x="2076271" y="53760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DD1C67E-59FD-5562-4DF9-00B0B9B61217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</a:t>
            </a: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Recommended</a:t>
            </a: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19B0BB7D-7EAE-77C5-2B37-0A6588680D0F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BB192DE2-4C54-70B6-BA9E-3EC5F70C6B26}"/>
              </a:ext>
            </a:extLst>
          </p:cNvPr>
          <p:cNvSpPr txBox="1"/>
          <p:nvPr/>
        </p:nvSpPr>
        <p:spPr>
          <a:xfrm>
            <a:off x="2076271" y="64047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984E7E9B-128D-EE1F-6206-257510FCC08C}"/>
              </a:ext>
            </a:extLst>
          </p:cNvPr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B1915D54-48E9-BA2E-EE3B-E9C3C19A5E79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9585A4E4-2FE7-B181-C10A-E5EBA3ED2BAC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4DA23E8-B4F4-99A6-7EED-BEB6FF15D9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85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6CBC-BDB9-05FB-E5C5-0B12E9802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24F9B0-4160-93DE-DCCC-F5E4EFEE935D}"/>
              </a:ext>
            </a:extLst>
          </p:cNvPr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33163AC-F5BC-7DC2-7BD5-AE11405FEE72}"/>
              </a:ext>
            </a:extLst>
          </p:cNvPr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9F6C09E-92D6-AC53-E273-36A9FB2C4D4A}"/>
              </a:ext>
            </a:extLst>
          </p:cNvPr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D9A62DA-D3A9-A428-B3BA-F0D3308AF17A}"/>
                </a:ext>
              </a:extLst>
            </p:cNvPr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3307D52-DCCF-8BB2-DB2B-87149617C585}"/>
                </a:ext>
              </a:extLst>
            </p:cNvPr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15B7F6B-DEA7-5D50-5EF8-C64ABCA7261E}"/>
              </a:ext>
            </a:extLst>
          </p:cNvPr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12C45A0-267C-514D-0D7E-476F814067A2}"/>
                </a:ext>
              </a:extLst>
            </p:cNvPr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395020DC-6092-4F02-D685-C6BFDFA1F6AF}"/>
                </a:ext>
              </a:extLst>
            </p:cNvPr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B21068B5-04AA-0A04-10C1-9CC44029E15B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C1AB7CB1-D504-D27A-C821-49449EBE7AB7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43764A9F-1268-CBBD-C732-5554EF722D45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CBA5C313-2235-94D3-F9FA-397B9340B0FD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DAB86148-4D9F-30F2-28B9-D672FE310715}"/>
              </a:ext>
            </a:extLst>
          </p:cNvPr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F7B062D9-4C50-520E-1C9F-743859226DC3}"/>
              </a:ext>
            </a:extLst>
          </p:cNvPr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C139E90-A271-4680-2CB1-F679E35409BF}"/>
              </a:ext>
            </a:extLst>
          </p:cNvPr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CEC20500-40D5-B038-4686-21B2807552C9}"/>
              </a:ext>
            </a:extLst>
          </p:cNvPr>
          <p:cNvSpPr txBox="1"/>
          <p:nvPr/>
        </p:nvSpPr>
        <p:spPr>
          <a:xfrm>
            <a:off x="7847797" y="5141571"/>
            <a:ext cx="2424083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Tools Used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C40CE0C-BEA3-5DAD-FDAB-DBEC9F864AE8}"/>
              </a:ext>
            </a:extLst>
          </p:cNvPr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6399AC2-AF7C-2547-A2F2-0039E654DB73}"/>
              </a:ext>
            </a:extLst>
          </p:cNvPr>
          <p:cNvSpPr txBox="1"/>
          <p:nvPr/>
        </p:nvSpPr>
        <p:spPr>
          <a:xfrm>
            <a:off x="1632230" y="870365"/>
            <a:ext cx="7968265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5-Insights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0A0CC-C21B-7B09-B35A-B636C26B2722}"/>
              </a:ext>
            </a:extLst>
          </p:cNvPr>
          <p:cNvSpPr txBox="1"/>
          <p:nvPr/>
        </p:nvSpPr>
        <p:spPr>
          <a:xfrm>
            <a:off x="1904999" y="3467099"/>
            <a:ext cx="913565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sz="2400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08338-CDC4-D6B7-CB72-181D86ED08FA}"/>
              </a:ext>
            </a:extLst>
          </p:cNvPr>
          <p:cNvSpPr txBox="1"/>
          <p:nvPr/>
        </p:nvSpPr>
        <p:spPr>
          <a:xfrm>
            <a:off x="1798998" y="2120216"/>
            <a:ext cx="8422382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Operator Performance Issue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Dennis is the worst-performing operator with: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400" dirty="0"/>
              <a:t>Exceptionally high error rates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400" dirty="0"/>
              <a:t>Low working hours</a:t>
            </a:r>
          </a:p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sz="2400" dirty="0"/>
              <a:t>Significant outlier compared to shift peers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Error Pattern Analysis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Most frequent operator-related failure: Machine Failure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Least common issue: Other miscellaneous errors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Shift-specific patterns:</a:t>
            </a:r>
            <a:br>
              <a:rPr lang="en-US" sz="2400" dirty="0"/>
            </a:br>
            <a:r>
              <a:rPr lang="en-US" sz="2400" i="1" dirty="0"/>
              <a:t>Night/Evening Shifts</a:t>
            </a:r>
            <a:r>
              <a:rPr lang="en-US" sz="2400" dirty="0"/>
              <a:t>: Machine Adjustment errors dominate</a:t>
            </a:r>
            <a:br>
              <a:rPr lang="en-US" sz="2400" dirty="0"/>
            </a:br>
            <a:r>
              <a:rPr lang="en-US" sz="2400" i="1" dirty="0"/>
              <a:t>Morning Shift</a:t>
            </a:r>
            <a:r>
              <a:rPr lang="en-US" sz="2400" dirty="0"/>
              <a:t>: Calibration Errors are most prevalent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Production Bottlenecks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Cola product requires the longest production time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Appears to be the most time-intensive product in the lineup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Shift Performance Trends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Consistent error rates among all operators except Dennis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dirty="0"/>
              <a:t>Night shift shows particular vulnerability to equipment issues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b="0" i="0" dirty="0">
              <a:effectLst/>
              <a:latin typeface="inherit"/>
            </a:endParaRPr>
          </a:p>
          <a:p>
            <a:endParaRPr lang="en-US" dirty="0"/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09E4F543-50E5-B545-8BCE-BC4C94CB2D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3" name="Freeform 23">
            <a:extLst>
              <a:ext uri="{FF2B5EF4-FFF2-40B4-BE49-F238E27FC236}">
                <a16:creationId xmlns:a16="http://schemas.microsoft.com/office/drawing/2014/main" id="{FC1C83AD-1B3E-2D32-1151-81FD5EE0CFCD}"/>
              </a:ext>
            </a:extLst>
          </p:cNvPr>
          <p:cNvSpPr/>
          <p:nvPr/>
        </p:nvSpPr>
        <p:spPr>
          <a:xfrm>
            <a:off x="10266470" y="1503449"/>
            <a:ext cx="7171367" cy="8803338"/>
          </a:xfrm>
          <a:custGeom>
            <a:avLst/>
            <a:gdLst/>
            <a:ahLst/>
            <a:cxnLst/>
            <a:rect l="l" t="t" r="r" b="b"/>
            <a:pathLst>
              <a:path w="6412662" h="7096507">
                <a:moveTo>
                  <a:pt x="0" y="0"/>
                </a:moveTo>
                <a:lnTo>
                  <a:pt x="6412662" y="0"/>
                </a:lnTo>
                <a:lnTo>
                  <a:pt x="6412662" y="7096506"/>
                </a:lnTo>
                <a:lnTo>
                  <a:pt x="0" y="7096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4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27932" y="-3968504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/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/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2076271" y="43473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076271" y="53760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2076271" y="64047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69DEBE18-CBBE-45E3-80E9-D187EFD3AB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BB2A-0CC9-CF63-C90C-A61D52BEF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54744-8F09-0A27-8A32-68C71FC91C6D}"/>
              </a:ext>
            </a:extLst>
          </p:cNvPr>
          <p:cNvSpPr/>
          <p:nvPr/>
        </p:nvSpPr>
        <p:spPr>
          <a:xfrm rot="5400000">
            <a:off x="3384670" y="-3926538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4AD746F-B8A7-9BB7-E077-B5F14734DA8B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0D8DE55-D1BD-436A-E3A7-8538AE40BC3C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814B0FC-ACDB-92C5-4AB0-608A583DA7F7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F5C8BF9-D8AC-22E0-5054-526A844B73EE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989696E-E739-3217-AB69-B7C03D69A625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EFBD8E-87BA-E7FF-FF6E-E10264CD2EA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F8ADC4F-EEE3-4B67-730D-73D98719FEBB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049EA3F-567A-A2E2-2695-A35D1453A038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CA5B54F-CB76-CF36-0B26-FC63B5A022C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A70EF6D-9EB1-E5B8-58E2-68D4DF2FABD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9E6F929-037D-B828-CBE9-2F4A3AB105BD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AF65B1B-1C67-4C54-D444-46A75BE8DD9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BA197A7-DE4D-F3BC-56A3-129217F138AF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490FD07-841E-16CE-96F7-E914870F09E4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100004B-B309-07D9-BC90-7F64B8963CB5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494866A-CB40-6399-63DB-9431469CA5A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B464B442-8C9F-74A7-223A-331F77B4327B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E1A90E40-843F-AE3B-4FC5-E29364C1AFCA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28DDE0C-DE0F-ED64-60EB-7DC9F461435D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609BF8E-DEE7-C7DF-8AF0-40F5EDAC3E6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CBF5F70-7A00-CA92-775D-1ABEC198180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952F6C6-72BD-8ACD-53E2-5C9F8CEE3D19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1657C37-ADED-09B0-D4DA-5E58934E669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210BFD25-C000-F26D-D2CC-0564248BF68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79720F15-4D95-3F18-034B-AC6EE9DB9FE7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D6EFBD95-D2F5-445B-6CE8-C110260B2A0A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2F224EC-F854-EB54-DB96-660F567DD4FC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6F50891-2A0B-DF57-6920-14B1F3542B8E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10E0AAF2-7FF7-DA5C-A6F9-180EC4D79397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550D242F-6018-5F1F-A2D1-55D0BEA11DFD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6B8E1C8-0C75-7CC3-5777-46C7B8D28E9B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BF62B278-F66F-293D-D50C-A88791F10AB0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5FE08D60-3127-B4EA-532C-3EAE939E6675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7B944EA0-259F-AF9F-ADED-2A0815B41927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4DCFC4D6-F31A-0A54-2DC4-0D4603AAD385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AB76ED19-A7BA-5003-33E6-6DC12E8181B5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6B80FA79-23AA-1E41-DC6B-5F0E97CCBB48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DB9E0655-8006-062F-AEED-1DC660E325F3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039BCCD9-2896-FFAE-0E43-F1918B471FB8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E1DBCC64-7CDF-ABA2-B68D-48B2BD904511}"/>
              </a:ext>
            </a:extLst>
          </p:cNvPr>
          <p:cNvSpPr txBox="1"/>
          <p:nvPr/>
        </p:nvSpPr>
        <p:spPr>
          <a:xfrm>
            <a:off x="2076271" y="53760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E84736C6-597A-F6DD-C69F-0FF5BBB82BBC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E339E3ED-7681-6D95-6D52-DD955D5A0E5E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ECBE761E-CFBE-B9D0-527B-E3E8EC82A69A}"/>
              </a:ext>
            </a:extLst>
          </p:cNvPr>
          <p:cNvSpPr txBox="1"/>
          <p:nvPr/>
        </p:nvSpPr>
        <p:spPr>
          <a:xfrm>
            <a:off x="2076271" y="64047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B71F954B-B99A-ADF1-241F-D35BB34F0BF2}"/>
              </a:ext>
            </a:extLst>
          </p:cNvPr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C142B5C2-70C5-CDF9-7BCB-BB4B5B6D26F5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B2119FD6-636C-D8BB-083C-BA66EF12DFAD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A1819640-5BD7-20AD-193C-52EDFE176A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C06BF-6BDF-0761-DF82-CA7B04CD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C094A1-E333-4EB0-5F06-56D1BEC789CB}"/>
              </a:ext>
            </a:extLst>
          </p:cNvPr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4BED34-152D-276E-0D28-0A1789A84F9D}"/>
              </a:ext>
            </a:extLst>
          </p:cNvPr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D6E7B0F-729D-DAF9-7D08-51FB9DA037F5}"/>
              </a:ext>
            </a:extLst>
          </p:cNvPr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20B2B20-16F7-FD22-5571-9D17D278862A}"/>
                </a:ext>
              </a:extLst>
            </p:cNvPr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BD80C96-C77B-51C0-DECD-E60B01722303}"/>
                </a:ext>
              </a:extLst>
            </p:cNvPr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4495A8D-00A2-24DF-93B8-9D61A784FFD2}"/>
              </a:ext>
            </a:extLst>
          </p:cNvPr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7862D6B-B21D-EFC8-C4F1-170262F22E86}"/>
                </a:ext>
              </a:extLst>
            </p:cNvPr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5262B30-4771-93B6-0A1F-DC0022539E9E}"/>
                </a:ext>
              </a:extLst>
            </p:cNvPr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3109B437-70CF-5A9C-E7DB-779AB44EF25C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42D50518-BCA9-C8D0-997C-F9B76DF1011F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CCD3D2FB-A3BA-D177-83C5-1876D1804938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D3527DA9-74F4-4436-ECBB-60847C939121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163BA696-DF04-60EE-3E74-0DC94B3A69BC}"/>
              </a:ext>
            </a:extLst>
          </p:cNvPr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17328840-0B28-38CD-3A01-78F42CE3144C}"/>
              </a:ext>
            </a:extLst>
          </p:cNvPr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814A1BD0-9B23-F235-53B5-87E294336CFF}"/>
              </a:ext>
            </a:extLst>
          </p:cNvPr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700E27E-4133-BB25-30CD-2E7626C6E13A}"/>
              </a:ext>
            </a:extLst>
          </p:cNvPr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CC3604FB-0C50-C550-9069-F6A669E4ACE1}"/>
              </a:ext>
            </a:extLst>
          </p:cNvPr>
          <p:cNvSpPr txBox="1"/>
          <p:nvPr/>
        </p:nvSpPr>
        <p:spPr>
          <a:xfrm>
            <a:off x="1654789" y="708535"/>
            <a:ext cx="8009592" cy="193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6- Recommended Solutions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20ED5-0D9F-A09E-CA28-C3DEF062A632}"/>
              </a:ext>
            </a:extLst>
          </p:cNvPr>
          <p:cNvSpPr txBox="1"/>
          <p:nvPr/>
        </p:nvSpPr>
        <p:spPr>
          <a:xfrm>
            <a:off x="1904999" y="3467099"/>
            <a:ext cx="913565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sz="2400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9ACD0-0F55-C8D5-76FF-85CAF80DA153}"/>
              </a:ext>
            </a:extLst>
          </p:cNvPr>
          <p:cNvSpPr txBox="1"/>
          <p:nvPr/>
        </p:nvSpPr>
        <p:spPr>
          <a:xfrm>
            <a:off x="1938823" y="3012021"/>
            <a:ext cx="9903358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/>
              <a:t>1</a:t>
            </a:r>
            <a:r>
              <a:rPr lang="en-US" sz="2400" b="1" dirty="0"/>
              <a:t>. For Dennis' Performance Issues</a:t>
            </a:r>
          </a:p>
          <a:p>
            <a:pPr>
              <a:buNone/>
            </a:pPr>
            <a:r>
              <a:rPr lang="en-US" sz="2400" b="1" dirty="0"/>
              <a:t>Immediate Actions: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Conduct one-on-one performance review with Dennis to identify root causes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a 30-day probation period with clear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Pair with a high-performing operator for mentoring</a:t>
            </a:r>
          </a:p>
          <a:p>
            <a:pPr>
              <a:buNone/>
            </a:pPr>
            <a:r>
              <a:rPr lang="en-US" sz="2400" b="1" dirty="0"/>
              <a:t>Training Solutions: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Mandatory machine </a:t>
            </a:r>
            <a:r>
              <a:rPr lang="en-US" sz="2800" dirty="0"/>
              <a:t>operation</a:t>
            </a:r>
            <a:r>
              <a:rPr lang="en-US" sz="2400" dirty="0"/>
              <a:t> certification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Error simulation training for most frequent mistakes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Weekly performance monitoring with HR</a:t>
            </a:r>
          </a:p>
          <a:p>
            <a:pPr>
              <a:buNone/>
            </a:pPr>
            <a:r>
              <a:rPr lang="en-US" sz="2400" b="1" dirty="0"/>
              <a:t>2. Machine Failure Reduction</a:t>
            </a:r>
          </a:p>
          <a:p>
            <a:pPr>
              <a:buNone/>
            </a:pPr>
            <a:r>
              <a:rPr lang="en-US" sz="2400" b="1" dirty="0"/>
              <a:t>Preventive Measures: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Daily machine inspection checklist for all shifts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Predictive maintenance program for critical equipment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Spare parts inventory optimization</a:t>
            </a:r>
          </a:p>
          <a:p>
            <a:pPr>
              <a:buNone/>
            </a:pPr>
            <a:r>
              <a:rPr lang="en-US" sz="2400" b="1" dirty="0"/>
              <a:t>Operator-Specific: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Machine operation refresher courses quarterly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Visual troubleshooting guides at each station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Error reporting incentive program</a:t>
            </a:r>
          </a:p>
          <a:p>
            <a:endParaRPr lang="en-US" dirty="0"/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BAD3C40-C2A2-1CA3-AF74-09CB0D5D48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3" name="Freeform 14">
            <a:extLst>
              <a:ext uri="{FF2B5EF4-FFF2-40B4-BE49-F238E27FC236}">
                <a16:creationId xmlns:a16="http://schemas.microsoft.com/office/drawing/2014/main" id="{7164FEF4-7018-545E-171A-982D51707004}"/>
              </a:ext>
            </a:extLst>
          </p:cNvPr>
          <p:cNvSpPr/>
          <p:nvPr/>
        </p:nvSpPr>
        <p:spPr>
          <a:xfrm>
            <a:off x="12853605" y="1893283"/>
            <a:ext cx="4148649" cy="8254508"/>
          </a:xfrm>
          <a:custGeom>
            <a:avLst/>
            <a:gdLst/>
            <a:ahLst/>
            <a:cxnLst/>
            <a:rect l="l" t="t" r="r" b="b"/>
            <a:pathLst>
              <a:path w="1735697" h="4114800">
                <a:moveTo>
                  <a:pt x="0" y="0"/>
                </a:moveTo>
                <a:lnTo>
                  <a:pt x="1735697" y="0"/>
                </a:lnTo>
                <a:lnTo>
                  <a:pt x="17356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1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550E-8FD4-FB53-AC8D-202AEB37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267E6F-BF95-1919-EF46-9DF70F9738C0}"/>
              </a:ext>
            </a:extLst>
          </p:cNvPr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F84C20-536E-9CDF-7F63-3A1A670D601D}"/>
              </a:ext>
            </a:extLst>
          </p:cNvPr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34D710E-0F44-94FB-0E0C-AC970AE4D727}"/>
              </a:ext>
            </a:extLst>
          </p:cNvPr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82CAC33-7BD3-5799-6C4D-6B6A4A4299F2}"/>
                </a:ext>
              </a:extLst>
            </p:cNvPr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7399072-123E-755A-D452-F8993D9F3E81}"/>
                </a:ext>
              </a:extLst>
            </p:cNvPr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5AEE7DA-9CDF-1CD3-6EE6-BFDE33CE8E99}"/>
              </a:ext>
            </a:extLst>
          </p:cNvPr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5E6D284B-E974-4F4E-1F49-8EB8A08E938B}"/>
                </a:ext>
              </a:extLst>
            </p:cNvPr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9A880F8-A575-9773-6A6D-B0C03220C713}"/>
                </a:ext>
              </a:extLst>
            </p:cNvPr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3E60AAC-90A3-0D0B-C0A5-EDA134D7EB5B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DD5A62F-3128-60AF-759F-DAB74BD1371C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4446DFAC-6BF1-2720-B977-4567ADD22E93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65B387D6-A4D3-90CA-895A-FF21337D01D1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E722551D-8E28-66C7-2D22-20E1FC22C4C2}"/>
              </a:ext>
            </a:extLst>
          </p:cNvPr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0E16A528-5BDE-66E8-30FC-4305F2603B3C}"/>
              </a:ext>
            </a:extLst>
          </p:cNvPr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E01259B0-FAA4-64FE-ED8D-EACBB1EFA99B}"/>
              </a:ext>
            </a:extLst>
          </p:cNvPr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10F0A6D3-269A-B022-7015-300C89E03129}"/>
              </a:ext>
            </a:extLst>
          </p:cNvPr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FE2E8A9E-0EA1-B790-B27F-11A823EE583B}"/>
              </a:ext>
            </a:extLst>
          </p:cNvPr>
          <p:cNvSpPr txBox="1"/>
          <p:nvPr/>
        </p:nvSpPr>
        <p:spPr>
          <a:xfrm>
            <a:off x="1628317" y="311415"/>
            <a:ext cx="8009592" cy="193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6- Recommended Solutions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5EC84F-BF1D-71E1-34B3-B99FF47DBFF6}"/>
              </a:ext>
            </a:extLst>
          </p:cNvPr>
          <p:cNvSpPr txBox="1"/>
          <p:nvPr/>
        </p:nvSpPr>
        <p:spPr>
          <a:xfrm>
            <a:off x="1904999" y="3467099"/>
            <a:ext cx="913565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sz="2400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C5A2A-7602-1FB1-7611-30393049EFF1}"/>
              </a:ext>
            </a:extLst>
          </p:cNvPr>
          <p:cNvSpPr txBox="1"/>
          <p:nvPr/>
        </p:nvSpPr>
        <p:spPr>
          <a:xfrm>
            <a:off x="1368453" y="2328558"/>
            <a:ext cx="9824219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/>
              <a:t>3. Shift-Specific Solutions</a:t>
            </a:r>
          </a:p>
          <a:p>
            <a:pPr>
              <a:buNone/>
            </a:pPr>
            <a:r>
              <a:rPr lang="en-US" sz="2000" b="1" dirty="0"/>
              <a:t>Night/Evening Shifts: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Dedicated adjustment technician during peak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Pre-shift machine calibration verification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Enhanced lighting for precision work areas</a:t>
            </a:r>
          </a:p>
          <a:p>
            <a:pPr>
              <a:buNone/>
            </a:pPr>
            <a:r>
              <a:rPr lang="en-US" sz="2000" b="1" dirty="0"/>
              <a:t>Morning Shift: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Weekly calibration equipment certification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Digital calibration tracking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Vendor-managed calibration services</a:t>
            </a:r>
          </a:p>
          <a:p>
            <a:pPr>
              <a:buNone/>
            </a:pPr>
            <a:r>
              <a:rPr lang="en-US" sz="2000" b="1" dirty="0"/>
              <a:t>4. Cola Production Optimization</a:t>
            </a:r>
          </a:p>
          <a:p>
            <a:pPr>
              <a:buNone/>
            </a:pPr>
            <a:r>
              <a:rPr lang="en-US" sz="2000" b="1" dirty="0"/>
              <a:t>Process Improvements: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Time-motion study for Cola production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Bottleneck analysis with Pareto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Parallel processing implementation</a:t>
            </a:r>
          </a:p>
          <a:p>
            <a:pPr>
              <a:buNone/>
            </a:pPr>
            <a:r>
              <a:rPr lang="en-US" sz="2000" b="1" dirty="0"/>
              <a:t>Equipment Upgrades: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High-speed filling heads for Cola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Automated quality control checkpoints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Predictive maintenance for Cola-specific machines</a:t>
            </a:r>
          </a:p>
          <a:p>
            <a:pPr>
              <a:buNone/>
            </a:pPr>
            <a:r>
              <a:rPr lang="en-US" sz="2000" b="1" dirty="0"/>
              <a:t>5. Systemic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Cross-shift knowledge sharing sessions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Digital performance dashboards for real-time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Root cause analysis team for recurring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Reward system for error-free shifts</a:t>
            </a:r>
          </a:p>
          <a:p>
            <a:endParaRPr lang="en-US" dirty="0"/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C227C4A9-91F1-3655-D6E6-6F5C2F1A18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4" name="Freeform 18">
            <a:extLst>
              <a:ext uri="{FF2B5EF4-FFF2-40B4-BE49-F238E27FC236}">
                <a16:creationId xmlns:a16="http://schemas.microsoft.com/office/drawing/2014/main" id="{5C60A7D2-95CA-0504-499E-DAE76FE284D7}"/>
              </a:ext>
            </a:extLst>
          </p:cNvPr>
          <p:cNvSpPr/>
          <p:nvPr/>
        </p:nvSpPr>
        <p:spPr>
          <a:xfrm>
            <a:off x="8909956" y="2019300"/>
            <a:ext cx="8009591" cy="8074620"/>
          </a:xfrm>
          <a:custGeom>
            <a:avLst/>
            <a:gdLst/>
            <a:ahLst/>
            <a:cxnLst/>
            <a:rect l="l" t="t" r="r" b="b"/>
            <a:pathLst>
              <a:path w="7274237" h="7606142">
                <a:moveTo>
                  <a:pt x="0" y="0"/>
                </a:moveTo>
                <a:lnTo>
                  <a:pt x="7274237" y="0"/>
                </a:lnTo>
                <a:lnTo>
                  <a:pt x="7274237" y="7606141"/>
                </a:lnTo>
                <a:lnTo>
                  <a:pt x="0" y="7606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7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E3DE8-7C8B-BBFE-7F98-446E118C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>
            <a:extLst>
              <a:ext uri="{FF2B5EF4-FFF2-40B4-BE49-F238E27FC236}">
                <a16:creationId xmlns:a16="http://schemas.microsoft.com/office/drawing/2014/main" id="{2CA38C7B-2E84-9904-BACC-444B68AC552D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24A7D16D-9484-25E1-F6D9-1238944BE3AE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FE3B1E02-3BD4-97C3-EAA3-181B07139BC1}"/>
              </a:ext>
            </a:extLst>
          </p:cNvPr>
          <p:cNvGrpSpPr/>
          <p:nvPr/>
        </p:nvGrpSpPr>
        <p:grpSpPr>
          <a:xfrm rot="-10800000">
            <a:off x="4572416" y="2694771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74B8B7BB-4195-F8A9-CF28-772294BAE7F4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04337AD-0399-FD4B-3201-6C5392BE1DF4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116FE8AE-CA70-64EF-DFBA-14C6DC9639CF}"/>
              </a:ext>
            </a:extLst>
          </p:cNvPr>
          <p:cNvGrpSpPr/>
          <p:nvPr/>
        </p:nvGrpSpPr>
        <p:grpSpPr>
          <a:xfrm>
            <a:off x="4398596" y="365510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50798E57-675E-A21B-0210-AA52169119E6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E0C045A0-B75B-893C-74E4-81BAB2F9EA80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DAE525AD-E250-9385-C26D-C4425B6C106C}"/>
              </a:ext>
            </a:extLst>
          </p:cNvPr>
          <p:cNvSpPr/>
          <p:nvPr/>
        </p:nvSpPr>
        <p:spPr>
          <a:xfrm rot="2513844" flipH="1">
            <a:off x="13321324" y="1178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21AA343C-79DB-0AC1-376E-247669B8329D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A9FBEF66-1792-213B-E445-BE5AAA340FE9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A7B1C58D-37DB-78F0-E761-37B33F461B1D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12D1426E-4F07-5ADB-D154-FF4A45228A18}"/>
              </a:ext>
            </a:extLst>
          </p:cNvPr>
          <p:cNvSpPr txBox="1"/>
          <p:nvPr/>
        </p:nvSpPr>
        <p:spPr>
          <a:xfrm>
            <a:off x="7315200" y="4750424"/>
            <a:ext cx="5654387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Thank You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2B514157-249E-52AD-D904-F6A2FD12B1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6696-D3DB-CA38-82D1-205EB3B9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0C1B73-64E5-DC63-3AE0-E5314E5FFA72}"/>
              </a:ext>
            </a:extLst>
          </p:cNvPr>
          <p:cNvSpPr/>
          <p:nvPr/>
        </p:nvSpPr>
        <p:spPr>
          <a:xfrm rot="5400000">
            <a:off x="3840747" y="-38862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F1873E2-479F-7474-EF1F-73BF1A7C653F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FDCB7C5-136F-9286-0D0E-D456BED997B9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16D997B-64E3-4A75-44E8-1FA5F84A3BFA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3372A1E-D6D0-40CC-3AE4-EB1BFB164D8A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59FBF44-68B9-1E7E-AF98-08372F48C375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CBFF2EB-D693-6094-B87A-2C93A483D33F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6B978C1-7611-1B37-6885-F643B9805CD5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201BC80-72C9-82F0-A647-CB3B22D934C5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8B9F52B-0EC2-8EBD-001D-CEE6F619F294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0A6DF67-4783-8091-A6D8-57B72A82B37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8E7070-3040-2A22-0F94-E52293A10496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D65A43-BC91-BCDF-97D8-E5752C32A4DB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E9CC5FB-9C43-9C3B-AFEA-C52A5C51615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2A3FFCD-45B8-9FDD-8EF8-66D6746820BF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89CBE1D-B6C0-40DB-E96C-D645AAF86828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C674DF9-B212-9F8C-B828-E2860309FB8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00B31A3D-AB54-FB23-9B30-25057E58CB8A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A2BFC209-B740-CC3C-7841-500772C51AD6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C986679-B982-830A-CA5A-B9C753553612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97C4493-124D-9A5B-E7FB-933509C5D352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ACD9CBC-EB18-BDA7-B8F8-09401F414BF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BD777C2-28C5-7D9F-73DB-538DCF93314C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5CC10B7-A349-CC0D-3E30-EAF5E9DE48B4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ED145AB-EE04-BF3B-799F-F43303E4635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0DE95E6D-3D24-9293-ED1C-2755A4B5761B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A5E0271-2B8B-C754-21B4-FA708AC5C994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A973824-49F0-862E-2257-4C72D8A808E9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2760638D-B32A-BCAF-309B-D53BDA98FE6D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2F4D3D5-2389-77B3-5323-ADB5AB7E765C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2A83288F-C29D-CF15-E656-6DA2AD696F9E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9875654A-498E-5C36-BE02-3D5BE40BCE91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842CF041-E6C4-C3B4-A8AA-27D93E9578FB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B1AE047A-202D-B28B-AF19-E963255C0770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DF270DA3-D31A-FA22-C910-DBDD7A475E2C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944CD13E-75E2-B33C-6C17-D253C2FD76FC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18E39E58-433A-A2BA-F6B7-99E68BA2926C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3EB0A688-C5D3-5B89-7934-064AA3221A39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907C32A0-EB43-FE07-2901-9912825346B9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91F20C80-618B-8CE3-7558-F65D29A2E0DA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F2C2AC57-3EB1-219A-ED85-BB8182CD113C}"/>
              </a:ext>
            </a:extLst>
          </p:cNvPr>
          <p:cNvSpPr txBox="1"/>
          <p:nvPr/>
        </p:nvSpPr>
        <p:spPr>
          <a:xfrm>
            <a:off x="2076271" y="53760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A6109CC7-83CC-4146-2AD4-DADC95A21328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54D8A503-8FE7-BCAA-0B13-8F3EB6DD085A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32F933D7-2E4E-1F34-A965-B6E0AA77119B}"/>
              </a:ext>
            </a:extLst>
          </p:cNvPr>
          <p:cNvSpPr txBox="1"/>
          <p:nvPr/>
        </p:nvSpPr>
        <p:spPr>
          <a:xfrm>
            <a:off x="2076271" y="64047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A7BDCDDD-43E3-B2BF-F986-D0AF28C0BBEB}"/>
              </a:ext>
            </a:extLst>
          </p:cNvPr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1678239E-EAFC-C92B-6344-7D3E3C7C5896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4FBAD719-EE98-1179-4FC2-34A9148D8DDC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F7A6E129-EB9F-2206-ECF8-66AC3A600C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/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847797" y="5141571"/>
            <a:ext cx="2424083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Tools Used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5750" y="1923022"/>
            <a:ext cx="7968265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1-INTRODUCTION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34699A-6B70-230B-667C-D4C061CF58D6}"/>
              </a:ext>
            </a:extLst>
          </p:cNvPr>
          <p:cNvSpPr txBox="1"/>
          <p:nvPr/>
        </p:nvSpPr>
        <p:spPr>
          <a:xfrm>
            <a:off x="1904999" y="3467099"/>
            <a:ext cx="9135659" cy="514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Downtime impacts productivity and increases costs.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This project analyzes real factory data to track and classify downtime events.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Uses data analysis to identify root causes and inefficiencies.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Aims to support better maintenance and operational decisions.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Focused on boosting efficiency and reducing unplanned stops.</a:t>
            </a:r>
          </a:p>
          <a:p>
            <a:endParaRPr lang="en-US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8D4ED00A-704D-82C8-2AC4-6915E3434844}"/>
              </a:ext>
            </a:extLst>
          </p:cNvPr>
          <p:cNvSpPr/>
          <p:nvPr/>
        </p:nvSpPr>
        <p:spPr>
          <a:xfrm>
            <a:off x="10477746" y="2093197"/>
            <a:ext cx="7505453" cy="8155704"/>
          </a:xfrm>
          <a:custGeom>
            <a:avLst/>
            <a:gdLst/>
            <a:ahLst/>
            <a:cxnLst/>
            <a:rect l="l" t="t" r="r" b="b"/>
            <a:pathLst>
              <a:path w="6375461" h="7069563">
                <a:moveTo>
                  <a:pt x="0" y="0"/>
                </a:moveTo>
                <a:lnTo>
                  <a:pt x="6375461" y="0"/>
                </a:lnTo>
                <a:lnTo>
                  <a:pt x="6375461" y="7069563"/>
                </a:lnTo>
                <a:lnTo>
                  <a:pt x="0" y="7069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B3B1D034-8E6A-E6A1-EBF7-C833906228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070AA-C66A-8B7B-E45D-845537BF6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9647C8-D36A-8207-3612-271804EFD261}"/>
              </a:ext>
            </a:extLst>
          </p:cNvPr>
          <p:cNvSpPr/>
          <p:nvPr/>
        </p:nvSpPr>
        <p:spPr>
          <a:xfrm rot="5400000">
            <a:off x="3840747" y="-399237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EAD3AA2-9209-C68A-5B70-9F2757B3E726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643F4EF-A3E6-6803-A7BD-546DC5A11A29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3B2BD90-B850-06C1-E16D-3ABFADD8F551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EFCFF85-806B-7DCA-C612-BF26FFDE1284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7B55B48-53A5-F2E5-C0DE-458CE48AF4D4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94A7E6-0E21-242C-2799-6CD947EDB325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3B1AADB-1E2F-371F-68BB-7728EA6ED2B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2A8680D-2B6F-66A2-301D-9AA1DE603ACA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9AD8C7-4BE4-4258-D574-9FEB6007CD27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34408F4-10F6-9F6A-374B-7DFD75430A04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49A170E-C3E3-B1F9-C199-3248AFE69FD6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7261FB-DCB7-5FE2-ECEC-77460F325CE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8FA80AD-EA5A-B4BE-722E-6B995533E102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981AE81-8E1E-07D3-A6F9-664D6D8C7040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1412E63-6DD1-4B79-1C0F-E3505662C93F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5AC5E6E-712A-0843-461F-031273A2DB76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E5796E56-8D9B-C914-5282-F7CABF60E604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646CB865-DF60-20E1-CD60-D932DEDD821D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AB34185-F7A9-E8F7-23D4-8463FC8B8426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1397BDF-3535-3600-6B65-0622CC5B7AAC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F8811AD-9421-74B2-5D35-5300D24A37F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09F518B-B593-1B40-DF96-A4FAC3F15C32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79C60EB-74C8-2825-F347-8E7F0AA9D81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82A604F6-F919-65AB-6406-E66C8EDE892D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9A592F53-4ED8-F709-BBD8-D1C5871EFF6A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DEEAE649-D39A-7615-E96C-25DB303AC810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75A4DD79-A8B8-B2E7-1387-B0DA33A6463B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317AAE0-D55F-3002-AFEE-1305E457537C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94A506F5-3D09-7812-18FF-792BAC970EAD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A80DA989-ABDC-447D-1C29-8851C76E2A8C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240CCFC5-80B8-F172-DC56-9E315CE597A7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E3348201-361F-BD90-85FC-1D8E0F52919F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BA99A8DE-4DEE-C4B3-8891-73284B0B64EA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F62E07DE-0E12-9DBA-7A5A-CE9E16360F51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9B5307F5-D2A1-1A84-4656-CE08DF551C85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4604E28B-56E1-7AE9-1751-B19AB582875F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6FDAC200-D3B4-291C-092D-7D421762D5CD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DCEEE114-5EEC-5138-DE72-D05787BFED4F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77FF3DE5-BFD0-9046-D3CD-4D1AF92DFAD6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0DF74CA8-D2C2-C33D-5AC3-FD6A36969D91}"/>
              </a:ext>
            </a:extLst>
          </p:cNvPr>
          <p:cNvSpPr txBox="1"/>
          <p:nvPr/>
        </p:nvSpPr>
        <p:spPr>
          <a:xfrm>
            <a:off x="2076271" y="53760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C2E23E6D-E1A4-8468-4A11-C5A55DB2C5DE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2571F397-4246-1A92-E2E0-21DBA8BC0A4E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EA1DCED6-270A-EF7C-7040-5670CD6AABAE}"/>
              </a:ext>
            </a:extLst>
          </p:cNvPr>
          <p:cNvSpPr txBox="1"/>
          <p:nvPr/>
        </p:nvSpPr>
        <p:spPr>
          <a:xfrm>
            <a:off x="2076271" y="640473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A9A94FE9-838F-5DDC-51DE-9A8012C84D53}"/>
              </a:ext>
            </a:extLst>
          </p:cNvPr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AB968948-6011-603E-050B-C7F079C879C6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6478AFF5-92CD-7839-F241-2186B0E38D75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57C4014-1CFB-02A2-7260-EBDF17C2B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5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6620" y="9800967"/>
            <a:ext cx="802255" cy="486033"/>
          </a:xfrm>
          <a:custGeom>
            <a:avLst/>
            <a:gdLst/>
            <a:ahLst/>
            <a:cxnLst/>
            <a:rect l="l" t="t" r="r" b="b"/>
            <a:pathLst>
              <a:path w="802255" h="486033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515579" y="3039992"/>
            <a:ext cx="2242568" cy="2093293"/>
            <a:chOff x="76200" y="-399954"/>
            <a:chExt cx="1217603" cy="1136554"/>
          </a:xfrm>
        </p:grpSpPr>
        <p:sp>
          <p:nvSpPr>
            <p:cNvPr id="19" name="Freeform 19"/>
            <p:cNvSpPr/>
            <p:nvPr/>
          </p:nvSpPr>
          <p:spPr>
            <a:xfrm>
              <a:off x="481003" y="-39995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655395" y="3372120"/>
            <a:ext cx="806314" cy="797243"/>
          </a:xfrm>
          <a:custGeom>
            <a:avLst/>
            <a:gdLst/>
            <a:ahLst/>
            <a:cxnLst/>
            <a:rect l="l" t="t" r="r" b="b"/>
            <a:pathLst>
              <a:path w="806314" h="797243">
                <a:moveTo>
                  <a:pt x="0" y="0"/>
                </a:moveTo>
                <a:lnTo>
                  <a:pt x="806314" y="0"/>
                </a:lnTo>
                <a:lnTo>
                  <a:pt x="806314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447320" y="4746872"/>
            <a:ext cx="797242" cy="793256"/>
          </a:xfrm>
          <a:custGeom>
            <a:avLst/>
            <a:gdLst/>
            <a:ahLst/>
            <a:cxnLst/>
            <a:rect l="l" t="t" r="r" b="b"/>
            <a:pathLst>
              <a:path w="797242" h="793256">
                <a:moveTo>
                  <a:pt x="0" y="0"/>
                </a:moveTo>
                <a:lnTo>
                  <a:pt x="797243" y="0"/>
                </a:lnTo>
                <a:lnTo>
                  <a:pt x="797243" y="793256"/>
                </a:lnTo>
                <a:lnTo>
                  <a:pt x="0" y="79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5823627" y="5302961"/>
            <a:ext cx="3869638" cy="428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Validation &amp; Analysis</a:t>
            </a:r>
          </a:p>
        </p:txBody>
      </p:sp>
      <p:sp>
        <p:nvSpPr>
          <p:cNvPr id="32" name="Freeform 32"/>
          <p:cNvSpPr/>
          <p:nvPr/>
        </p:nvSpPr>
        <p:spPr>
          <a:xfrm>
            <a:off x="-4539567" y="7289719"/>
            <a:ext cx="5983836" cy="5983836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6834986" y="-2701878"/>
            <a:ext cx="5983836" cy="5983836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5447902" y="9231960"/>
            <a:ext cx="4455202" cy="1976996"/>
          </a:xfrm>
          <a:custGeom>
            <a:avLst/>
            <a:gdLst/>
            <a:ahLst/>
            <a:cxnLst/>
            <a:rect l="l" t="t" r="r" b="b"/>
            <a:pathLst>
              <a:path w="4455202" h="1976996">
                <a:moveTo>
                  <a:pt x="0" y="0"/>
                </a:moveTo>
                <a:lnTo>
                  <a:pt x="4455202" y="0"/>
                </a:lnTo>
                <a:lnTo>
                  <a:pt x="4455202" y="1976996"/>
                </a:lnTo>
                <a:lnTo>
                  <a:pt x="0" y="1976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098772" y="-204302"/>
            <a:ext cx="2321057" cy="1740793"/>
          </a:xfrm>
          <a:custGeom>
            <a:avLst/>
            <a:gdLst/>
            <a:ahLst/>
            <a:cxnLst/>
            <a:rect l="l" t="t" r="r" b="b"/>
            <a:pathLst>
              <a:path w="2321057" h="1740793">
                <a:moveTo>
                  <a:pt x="0" y="0"/>
                </a:moveTo>
                <a:lnTo>
                  <a:pt x="2321056" y="0"/>
                </a:lnTo>
                <a:lnTo>
                  <a:pt x="2321056" y="1740793"/>
                </a:lnTo>
                <a:lnTo>
                  <a:pt x="0" y="17407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flipH="1">
            <a:off x="-293867" y="8687989"/>
            <a:ext cx="2551746" cy="2184932"/>
          </a:xfrm>
          <a:custGeom>
            <a:avLst/>
            <a:gdLst/>
            <a:ahLst/>
            <a:cxnLst/>
            <a:rect l="l" t="t" r="r" b="b"/>
            <a:pathLst>
              <a:path w="2551746" h="2184932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1681735" y="-824509"/>
            <a:ext cx="4867275" cy="1490603"/>
          </a:xfrm>
          <a:custGeom>
            <a:avLst/>
            <a:gdLst/>
            <a:ahLst/>
            <a:cxnLst/>
            <a:rect l="l" t="t" r="r" b="b"/>
            <a:pathLst>
              <a:path w="4867275" h="1490603">
                <a:moveTo>
                  <a:pt x="0" y="0"/>
                </a:moveTo>
                <a:lnTo>
                  <a:pt x="4867275" y="0"/>
                </a:lnTo>
                <a:lnTo>
                  <a:pt x="4867275" y="1490603"/>
                </a:lnTo>
                <a:lnTo>
                  <a:pt x="0" y="14906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7259300" y="9168001"/>
            <a:ext cx="802255" cy="486033"/>
          </a:xfrm>
          <a:custGeom>
            <a:avLst/>
            <a:gdLst/>
            <a:ahLst/>
            <a:cxnLst/>
            <a:rect l="l" t="t" r="r" b="b"/>
            <a:pathLst>
              <a:path w="802255" h="486033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6155429" y="1391859"/>
            <a:ext cx="4867275" cy="428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Collection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04481" y="6641562"/>
            <a:ext cx="3604598" cy="42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Dashboard &amp; Insights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55963" y="3758581"/>
            <a:ext cx="3604598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Preparation</a:t>
            </a:r>
            <a:endParaRPr lang="en-US" sz="2400" b="1" dirty="0">
              <a:solidFill>
                <a:srgbClr val="151857"/>
              </a:solidFill>
              <a:latin typeface="Liberation Sans Bold"/>
              <a:ea typeface="Liberation Sans Bold"/>
              <a:cs typeface="Liberation Sans Bold"/>
              <a:sym typeface="Liberation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023479" y="9145076"/>
            <a:ext cx="3604598" cy="84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Recommendations</a:t>
            </a:r>
          </a:p>
          <a:p>
            <a:pPr algn="r">
              <a:lnSpc>
                <a:spcPts val="3359"/>
              </a:lnSpc>
            </a:pPr>
            <a:endParaRPr lang="en-US" sz="2400" b="1" dirty="0">
              <a:solidFill>
                <a:srgbClr val="151857"/>
              </a:solidFill>
              <a:latin typeface="Liberation Sans Bold"/>
              <a:ea typeface="Liberation Sans Bold"/>
              <a:cs typeface="Liberation Sans Bold"/>
              <a:sym typeface="Liberation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02147" y="1734510"/>
            <a:ext cx="6608181" cy="975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0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2-WORKFLOW</a:t>
            </a:r>
            <a:endParaRPr lang="en-US" sz="40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53" name="Group 18">
            <a:extLst>
              <a:ext uri="{FF2B5EF4-FFF2-40B4-BE49-F238E27FC236}">
                <a16:creationId xmlns:a16="http://schemas.microsoft.com/office/drawing/2014/main" id="{183D71D8-35A7-C817-81E3-8546CA74D5B6}"/>
              </a:ext>
            </a:extLst>
          </p:cNvPr>
          <p:cNvGrpSpPr/>
          <p:nvPr/>
        </p:nvGrpSpPr>
        <p:grpSpPr>
          <a:xfrm>
            <a:off x="9735772" y="4661814"/>
            <a:ext cx="1497006" cy="1497006"/>
            <a:chOff x="0" y="0"/>
            <a:chExt cx="812800" cy="812800"/>
          </a:xfrm>
        </p:grpSpPr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25FB71B4-C5D0-39A7-460E-7EADC11A7F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TextBox 20">
              <a:extLst>
                <a:ext uri="{FF2B5EF4-FFF2-40B4-BE49-F238E27FC236}">
                  <a16:creationId xmlns:a16="http://schemas.microsoft.com/office/drawing/2014/main" id="{71DA74E5-6AE6-594F-0266-FE32A015117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8">
            <a:extLst>
              <a:ext uri="{FF2B5EF4-FFF2-40B4-BE49-F238E27FC236}">
                <a16:creationId xmlns:a16="http://schemas.microsoft.com/office/drawing/2014/main" id="{EFE038D2-2A0B-BD5E-0963-1139E713832B}"/>
              </a:ext>
            </a:extLst>
          </p:cNvPr>
          <p:cNvGrpSpPr/>
          <p:nvPr/>
        </p:nvGrpSpPr>
        <p:grpSpPr>
          <a:xfrm>
            <a:off x="11219226" y="6626327"/>
            <a:ext cx="2543882" cy="2668014"/>
            <a:chOff x="76200" y="-711999"/>
            <a:chExt cx="1381202" cy="1448599"/>
          </a:xfrm>
        </p:grpSpPr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4E6CE71C-1CA9-2CA7-5444-41ADAAED80A2}"/>
                </a:ext>
              </a:extLst>
            </p:cNvPr>
            <p:cNvSpPr/>
            <p:nvPr/>
          </p:nvSpPr>
          <p:spPr>
            <a:xfrm>
              <a:off x="644602" y="-71199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TextBox 20">
              <a:extLst>
                <a:ext uri="{FF2B5EF4-FFF2-40B4-BE49-F238E27FC236}">
                  <a16:creationId xmlns:a16="http://schemas.microsoft.com/office/drawing/2014/main" id="{13BC16E1-22AD-F806-B1D3-DEC99ACB808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7B82E181-1EE9-8422-FDB5-73203CED12EA}"/>
              </a:ext>
            </a:extLst>
          </p:cNvPr>
          <p:cNvGrpSpPr/>
          <p:nvPr/>
        </p:nvGrpSpPr>
        <p:grpSpPr>
          <a:xfrm>
            <a:off x="9761753" y="8520197"/>
            <a:ext cx="1497006" cy="1497006"/>
            <a:chOff x="0" y="0"/>
            <a:chExt cx="812800" cy="812800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263E29B3-8982-F6AB-74FC-D5623ECD89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0E0EF047-3C09-237D-F391-2369FAD6FA4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2" name="Group 18">
            <a:extLst>
              <a:ext uri="{FF2B5EF4-FFF2-40B4-BE49-F238E27FC236}">
                <a16:creationId xmlns:a16="http://schemas.microsoft.com/office/drawing/2014/main" id="{062785C7-12F7-C83D-C2D6-DD14675069E3}"/>
              </a:ext>
            </a:extLst>
          </p:cNvPr>
          <p:cNvGrpSpPr/>
          <p:nvPr/>
        </p:nvGrpSpPr>
        <p:grpSpPr>
          <a:xfrm>
            <a:off x="9981054" y="940577"/>
            <a:ext cx="1497006" cy="1497006"/>
            <a:chOff x="0" y="0"/>
            <a:chExt cx="812800" cy="812800"/>
          </a:xfrm>
        </p:grpSpPr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05954E46-B1CA-FC4F-F391-57FCB2AE30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3B0BA968-E1B2-20A8-3E20-EADC29B623F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369966" y="1238133"/>
            <a:ext cx="849260" cy="797243"/>
          </a:xfrm>
          <a:custGeom>
            <a:avLst/>
            <a:gdLst/>
            <a:ahLst/>
            <a:cxnLst/>
            <a:rect l="l" t="t" r="r" b="b"/>
            <a:pathLst>
              <a:path w="849260" h="797243">
                <a:moveTo>
                  <a:pt x="0" y="0"/>
                </a:moveTo>
                <a:lnTo>
                  <a:pt x="849260" y="0"/>
                </a:lnTo>
                <a:lnTo>
                  <a:pt x="849260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10121398" y="8857090"/>
            <a:ext cx="797242" cy="741436"/>
          </a:xfrm>
          <a:custGeom>
            <a:avLst/>
            <a:gdLst/>
            <a:ahLst/>
            <a:cxnLst/>
            <a:rect l="l" t="t" r="r" b="b"/>
            <a:pathLst>
              <a:path w="797242" h="741436">
                <a:moveTo>
                  <a:pt x="0" y="0"/>
                </a:moveTo>
                <a:lnTo>
                  <a:pt x="797243" y="0"/>
                </a:lnTo>
                <a:lnTo>
                  <a:pt x="797243" y="741436"/>
                </a:lnTo>
                <a:lnTo>
                  <a:pt x="0" y="7414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660973" y="6891098"/>
            <a:ext cx="838100" cy="797242"/>
          </a:xfrm>
          <a:custGeom>
            <a:avLst/>
            <a:gdLst/>
            <a:ahLst/>
            <a:cxnLst/>
            <a:rect l="l" t="t" r="r" b="b"/>
            <a:pathLst>
              <a:path w="838100" h="797242">
                <a:moveTo>
                  <a:pt x="0" y="0"/>
                </a:moveTo>
                <a:lnTo>
                  <a:pt x="838100" y="0"/>
                </a:lnTo>
                <a:lnTo>
                  <a:pt x="838100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68" name="Graphic 67" descr="Presentation with bar chart outline">
            <a:extLst>
              <a:ext uri="{FF2B5EF4-FFF2-40B4-BE49-F238E27FC236}">
                <a16:creationId xmlns:a16="http://schemas.microsoft.com/office/drawing/2014/main" id="{CD982F65-D5A1-A131-1966-E978EA3D14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44971" y="4834227"/>
            <a:ext cx="1130571" cy="1130571"/>
          </a:xfrm>
          <a:prstGeom prst="rect">
            <a:avLst/>
          </a:prstGeom>
        </p:spPr>
      </p:pic>
      <p:sp>
        <p:nvSpPr>
          <p:cNvPr id="69" name="Freeform 39">
            <a:extLst>
              <a:ext uri="{FF2B5EF4-FFF2-40B4-BE49-F238E27FC236}">
                <a16:creationId xmlns:a16="http://schemas.microsoft.com/office/drawing/2014/main" id="{7742A6C0-3CFE-F51A-2E32-77686568A092}"/>
              </a:ext>
            </a:extLst>
          </p:cNvPr>
          <p:cNvSpPr/>
          <p:nvPr/>
        </p:nvSpPr>
        <p:spPr>
          <a:xfrm>
            <a:off x="1354994" y="4078608"/>
            <a:ext cx="4431820" cy="5983836"/>
          </a:xfrm>
          <a:custGeom>
            <a:avLst/>
            <a:gdLst/>
            <a:ahLst/>
            <a:cxnLst/>
            <a:rect l="l" t="t" r="r" b="b"/>
            <a:pathLst>
              <a:path w="3832998" h="5259688">
                <a:moveTo>
                  <a:pt x="0" y="0"/>
                </a:moveTo>
                <a:lnTo>
                  <a:pt x="3832998" y="0"/>
                </a:lnTo>
                <a:lnTo>
                  <a:pt x="3832998" y="5259688"/>
                </a:lnTo>
                <a:lnTo>
                  <a:pt x="0" y="5259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0" name="Picture 69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1A442DC-CB8E-F858-92BB-367B4CDCD1C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  <p:sp>
        <p:nvSpPr>
          <p:cNvPr id="71" name="Freeform 34">
            <a:extLst>
              <a:ext uri="{FF2B5EF4-FFF2-40B4-BE49-F238E27FC236}">
                <a16:creationId xmlns:a16="http://schemas.microsoft.com/office/drawing/2014/main" id="{EE3CBDF3-B5CA-69CC-54C0-60C2E91951C3}"/>
              </a:ext>
            </a:extLst>
          </p:cNvPr>
          <p:cNvSpPr/>
          <p:nvPr/>
        </p:nvSpPr>
        <p:spPr>
          <a:xfrm rot="2735276">
            <a:off x="11069845" y="5983910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A202E90C-EEA2-2AEE-7422-9FF5E7576D93}"/>
              </a:ext>
            </a:extLst>
          </p:cNvPr>
          <p:cNvSpPr/>
          <p:nvPr/>
        </p:nvSpPr>
        <p:spPr>
          <a:xfrm rot="8471122">
            <a:off x="11093050" y="4293715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34">
            <a:extLst>
              <a:ext uri="{FF2B5EF4-FFF2-40B4-BE49-F238E27FC236}">
                <a16:creationId xmlns:a16="http://schemas.microsoft.com/office/drawing/2014/main" id="{FE6EA846-9503-CE7B-4B7F-3EFA500E6411}"/>
              </a:ext>
            </a:extLst>
          </p:cNvPr>
          <p:cNvSpPr/>
          <p:nvPr/>
        </p:nvSpPr>
        <p:spPr>
          <a:xfrm rot="2735276">
            <a:off x="11287303" y="2231279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Freeform 35">
            <a:extLst>
              <a:ext uri="{FF2B5EF4-FFF2-40B4-BE49-F238E27FC236}">
                <a16:creationId xmlns:a16="http://schemas.microsoft.com/office/drawing/2014/main" id="{31664552-06B9-9146-2897-9C53488D41B3}"/>
              </a:ext>
            </a:extLst>
          </p:cNvPr>
          <p:cNvSpPr/>
          <p:nvPr/>
        </p:nvSpPr>
        <p:spPr>
          <a:xfrm rot="8471122">
            <a:off x="11184036" y="7919602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A414-F7AC-B660-133F-33146213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6E24FF-6B25-13C7-625C-7097A06F5A40}"/>
              </a:ext>
            </a:extLst>
          </p:cNvPr>
          <p:cNvSpPr/>
          <p:nvPr/>
        </p:nvSpPr>
        <p:spPr>
          <a:xfrm rot="5400000">
            <a:off x="3840747" y="-399237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4A43BA6-1BD5-24B0-A97C-507B3635B019}"/>
              </a:ext>
            </a:extLst>
          </p:cNvPr>
          <p:cNvSpPr/>
          <p:nvPr/>
        </p:nvSpPr>
        <p:spPr>
          <a:xfrm>
            <a:off x="207627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1A9C1FFD-2466-93A9-4503-56E7EA360507}"/>
              </a:ext>
            </a:extLst>
          </p:cNvPr>
          <p:cNvSpPr/>
          <p:nvPr/>
        </p:nvSpPr>
        <p:spPr>
          <a:xfrm>
            <a:off x="10273261" y="51372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65A2ADA-85CF-B231-0FED-BB2B03EEDCED}"/>
              </a:ext>
            </a:extLst>
          </p:cNvPr>
          <p:cNvSpPr/>
          <p:nvPr/>
        </p:nvSpPr>
        <p:spPr>
          <a:xfrm>
            <a:off x="207627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C613C90-D430-69EA-F19C-D98ACC9F18EF}"/>
              </a:ext>
            </a:extLst>
          </p:cNvPr>
          <p:cNvSpPr/>
          <p:nvPr/>
        </p:nvSpPr>
        <p:spPr>
          <a:xfrm>
            <a:off x="10273261" y="61659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1AB2708-7E15-D0F6-AEFA-5BE7696D73F4}"/>
              </a:ext>
            </a:extLst>
          </p:cNvPr>
          <p:cNvGrpSpPr/>
          <p:nvPr/>
        </p:nvGrpSpPr>
        <p:grpSpPr>
          <a:xfrm rot="5400000">
            <a:off x="1213310" y="4499273"/>
            <a:ext cx="500647" cy="438066"/>
            <a:chOff x="0" y="0"/>
            <a:chExt cx="812800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D94321-5151-ADDB-D172-3762557887E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A8B0BDC-56F4-3A2F-9043-111DE241AB50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71DDB41-5429-7D49-7B13-65A6B0E29D86}"/>
              </a:ext>
            </a:extLst>
          </p:cNvPr>
          <p:cNvGrpSpPr/>
          <p:nvPr/>
        </p:nvGrpSpPr>
        <p:grpSpPr>
          <a:xfrm rot="5400000">
            <a:off x="9410299" y="4499273"/>
            <a:ext cx="500647" cy="438066"/>
            <a:chOff x="0" y="0"/>
            <a:chExt cx="812800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4683BF4-F946-25E1-FF3B-FFECF8E88BBC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2A04F76-0A63-6339-0644-906FDC7DB44A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D37C0C7-F436-D5F5-E0C2-88D7A5BF3937}"/>
              </a:ext>
            </a:extLst>
          </p:cNvPr>
          <p:cNvGrpSpPr/>
          <p:nvPr/>
        </p:nvGrpSpPr>
        <p:grpSpPr>
          <a:xfrm rot="5400000">
            <a:off x="1213310" y="5527973"/>
            <a:ext cx="500647" cy="438066"/>
            <a:chOff x="0" y="0"/>
            <a:chExt cx="812800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2CA14F6-A0A3-2A8A-1ABB-7DD4C1AA13E4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6EC77ED-7C62-AC45-14A9-696B010F66D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D83BED4-34B2-2D76-2DE6-9FFD238879EE}"/>
              </a:ext>
            </a:extLst>
          </p:cNvPr>
          <p:cNvGrpSpPr/>
          <p:nvPr/>
        </p:nvGrpSpPr>
        <p:grpSpPr>
          <a:xfrm rot="5400000">
            <a:off x="9410299" y="5527973"/>
            <a:ext cx="500647" cy="438066"/>
            <a:chOff x="0" y="0"/>
            <a:chExt cx="812800" cy="7112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A111352-BBAD-BAFC-D865-C21A2C3EA588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AD32DA1-581F-6D07-1432-0D3711FBF23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9167A9C1-9547-5B49-DAFA-D6545F3B4D35}"/>
              </a:ext>
            </a:extLst>
          </p:cNvPr>
          <p:cNvSpPr/>
          <p:nvPr/>
        </p:nvSpPr>
        <p:spPr>
          <a:xfrm>
            <a:off x="2076271" y="7194673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6DF25D86-7FC1-64CB-2E6A-9D949ADEE054}"/>
              </a:ext>
            </a:extLst>
          </p:cNvPr>
          <p:cNvSpPr/>
          <p:nvPr/>
        </p:nvSpPr>
        <p:spPr>
          <a:xfrm>
            <a:off x="2076271" y="8248650"/>
            <a:ext cx="5809568" cy="0"/>
          </a:xfrm>
          <a:prstGeom prst="line">
            <a:avLst/>
          </a:prstGeom>
          <a:ln w="19050" cap="flat">
            <a:solidFill>
              <a:srgbClr val="23403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BBE5695-4338-17F4-D421-289726D6ACFF}"/>
              </a:ext>
            </a:extLst>
          </p:cNvPr>
          <p:cNvGrpSpPr/>
          <p:nvPr/>
        </p:nvGrpSpPr>
        <p:grpSpPr>
          <a:xfrm rot="5400000">
            <a:off x="1213310" y="6556673"/>
            <a:ext cx="500647" cy="438066"/>
            <a:chOff x="0" y="0"/>
            <a:chExt cx="812800" cy="7112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C27A34-FDAC-39EC-790C-9B924D1E8D97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1DC36F1-65F6-41AD-64F5-8009DCE77637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526E2A4-795B-7256-3622-AF4F444CDB10}"/>
              </a:ext>
            </a:extLst>
          </p:cNvPr>
          <p:cNvGrpSpPr/>
          <p:nvPr/>
        </p:nvGrpSpPr>
        <p:grpSpPr>
          <a:xfrm rot="5400000">
            <a:off x="1213310" y="7606963"/>
            <a:ext cx="500647" cy="438066"/>
            <a:chOff x="0" y="0"/>
            <a:chExt cx="812800" cy="7112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A46534A-453A-4C1D-950A-A9C264B6F7EF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B06EBE7-F9CC-5DA8-5D4F-335D00FBD5CC}"/>
                </a:ext>
              </a:extLst>
            </p:cNvPr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56C7345C-414B-F1CE-C285-041749705AD0}"/>
              </a:ext>
            </a:extLst>
          </p:cNvPr>
          <p:cNvSpPr/>
          <p:nvPr/>
        </p:nvSpPr>
        <p:spPr>
          <a:xfrm rot="-5400000">
            <a:off x="-377917" y="4370418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94E42BE-DD2A-D68A-A07C-B44E80A2B8BD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id="40" name="Group 40">
            <a:extLst>
              <a:ext uri="{FF2B5EF4-FFF2-40B4-BE49-F238E27FC236}">
                <a16:creationId xmlns:a16="http://schemas.microsoft.com/office/drawing/2014/main" id="{A9C60155-E269-0858-1086-9F02ADB7E8C4}"/>
              </a:ext>
            </a:extLst>
          </p:cNvPr>
          <p:cNvGrpSpPr/>
          <p:nvPr/>
        </p:nvGrpSpPr>
        <p:grpSpPr>
          <a:xfrm>
            <a:off x="5873230" y="-429546"/>
            <a:ext cx="9272041" cy="3541681"/>
            <a:chOff x="0" y="0"/>
            <a:chExt cx="930920" cy="355587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1E5814D5-5DA7-350C-1D0F-E201256DCCF0}"/>
                </a:ext>
              </a:extLst>
            </p:cNvPr>
            <p:cNvSpPr/>
            <p:nvPr/>
          </p:nvSpPr>
          <p:spPr>
            <a:xfrm>
              <a:off x="0" y="0"/>
              <a:ext cx="930920" cy="355587"/>
            </a:xfrm>
            <a:custGeom>
              <a:avLst/>
              <a:gdLst/>
              <a:ahLst/>
              <a:cxnLst/>
              <a:rect l="l" t="t" r="r" b="b"/>
              <a:pathLst>
                <a:path w="930920" h="355587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BCB7B981-6DC9-0F2E-EB0A-7B7AADE7EB21}"/>
                </a:ext>
              </a:extLst>
            </p:cNvPr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4A3E69FF-4C17-0825-45DE-1561F91E545C}"/>
              </a:ext>
            </a:extLst>
          </p:cNvPr>
          <p:cNvGrpSpPr/>
          <p:nvPr/>
        </p:nvGrpSpPr>
        <p:grpSpPr>
          <a:xfrm rot="-10800000">
            <a:off x="4986388" y="-589970"/>
            <a:ext cx="4612179" cy="3862529"/>
            <a:chOff x="0" y="0"/>
            <a:chExt cx="812800" cy="680690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47B14B36-4160-570D-E375-AAB083004F96}"/>
                </a:ext>
              </a:extLst>
            </p:cNvPr>
            <p:cNvSpPr/>
            <p:nvPr/>
          </p:nvSpPr>
          <p:spPr>
            <a:xfrm>
              <a:off x="20421" y="28584"/>
              <a:ext cx="771959" cy="652106"/>
            </a:xfrm>
            <a:custGeom>
              <a:avLst/>
              <a:gdLst/>
              <a:ahLst/>
              <a:cxnLst/>
              <a:rect l="l" t="t" r="r" b="b"/>
              <a:pathLst>
                <a:path w="771959" h="652106">
                  <a:moveTo>
                    <a:pt x="411794" y="14654"/>
                  </a:moveTo>
                  <a:lnTo>
                    <a:pt x="766564" y="608868"/>
                  </a:lnTo>
                  <a:cubicBezTo>
                    <a:pt x="771838" y="617701"/>
                    <a:pt x="771958" y="628686"/>
                    <a:pt x="766880" y="637632"/>
                  </a:cubicBezTo>
                  <a:cubicBezTo>
                    <a:pt x="761802" y="646578"/>
                    <a:pt x="752309" y="652106"/>
                    <a:pt x="742022" y="652106"/>
                  </a:cubicBezTo>
                  <a:lnTo>
                    <a:pt x="29936" y="652106"/>
                  </a:lnTo>
                  <a:cubicBezTo>
                    <a:pt x="19649" y="652106"/>
                    <a:pt x="10156" y="646578"/>
                    <a:pt x="5078" y="637632"/>
                  </a:cubicBezTo>
                  <a:cubicBezTo>
                    <a:pt x="0" y="628686"/>
                    <a:pt x="120" y="617701"/>
                    <a:pt x="5394" y="608868"/>
                  </a:cubicBezTo>
                  <a:lnTo>
                    <a:pt x="360164" y="14654"/>
                  </a:lnTo>
                  <a:cubicBezTo>
                    <a:pt x="365590" y="5566"/>
                    <a:pt x="375395" y="0"/>
                    <a:pt x="385979" y="0"/>
                  </a:cubicBezTo>
                  <a:cubicBezTo>
                    <a:pt x="396563" y="0"/>
                    <a:pt x="406368" y="5566"/>
                    <a:pt x="411794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0F3DA466-0E66-F07E-AF02-57628CFA8A07}"/>
                </a:ext>
              </a:extLst>
            </p:cNvPr>
            <p:cNvSpPr txBox="1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E4C692F9-5334-B4EA-06B6-8CC2DCA3AD70}"/>
              </a:ext>
            </a:extLst>
          </p:cNvPr>
          <p:cNvGrpSpPr/>
          <p:nvPr/>
        </p:nvGrpSpPr>
        <p:grpSpPr>
          <a:xfrm>
            <a:off x="6297359" y="-429546"/>
            <a:ext cx="14319000" cy="3541681"/>
            <a:chOff x="0" y="0"/>
            <a:chExt cx="1437638" cy="355587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9701FE36-B02F-AA20-F25D-14598924D161}"/>
                </a:ext>
              </a:extLst>
            </p:cNvPr>
            <p:cNvSpPr/>
            <p:nvPr/>
          </p:nvSpPr>
          <p:spPr>
            <a:xfrm>
              <a:off x="6383" y="0"/>
              <a:ext cx="1424873" cy="355587"/>
            </a:xfrm>
            <a:custGeom>
              <a:avLst/>
              <a:gdLst/>
              <a:ahLst/>
              <a:cxnLst/>
              <a:rect l="l" t="t" r="r" b="b"/>
              <a:pathLst>
                <a:path w="1424873" h="355587">
                  <a:moveTo>
                    <a:pt x="1211835" y="0"/>
                  </a:moveTo>
                  <a:lnTo>
                    <a:pt x="9837" y="0"/>
                  </a:lnTo>
                  <a:cubicBezTo>
                    <a:pt x="6482" y="0"/>
                    <a:pt x="3380" y="1786"/>
                    <a:pt x="1696" y="4688"/>
                  </a:cubicBezTo>
                  <a:cubicBezTo>
                    <a:pt x="12" y="7590"/>
                    <a:pt x="0" y="11170"/>
                    <a:pt x="1665" y="14083"/>
                  </a:cubicBezTo>
                  <a:lnTo>
                    <a:pt x="188769" y="341504"/>
                  </a:lnTo>
                  <a:cubicBezTo>
                    <a:pt x="193746" y="350213"/>
                    <a:pt x="203007" y="355587"/>
                    <a:pt x="213037" y="355587"/>
                  </a:cubicBezTo>
                  <a:lnTo>
                    <a:pt x="1415035" y="355587"/>
                  </a:lnTo>
                  <a:cubicBezTo>
                    <a:pt x="1418391" y="355587"/>
                    <a:pt x="1421492" y="353801"/>
                    <a:pt x="1423176" y="350899"/>
                  </a:cubicBezTo>
                  <a:cubicBezTo>
                    <a:pt x="1424861" y="347997"/>
                    <a:pt x="1424872" y="344418"/>
                    <a:pt x="1423208" y="341504"/>
                  </a:cubicBezTo>
                  <a:lnTo>
                    <a:pt x="1236103" y="14083"/>
                  </a:lnTo>
                  <a:cubicBezTo>
                    <a:pt x="1231127" y="5374"/>
                    <a:pt x="1221865" y="0"/>
                    <a:pt x="1211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D54A2BEC-BFFB-519B-1EA8-23EBABC7E224}"/>
                </a:ext>
              </a:extLst>
            </p:cNvPr>
            <p:cNvSpPr txBox="1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AF4B9877-112F-D0E4-8E20-3C93E800FBDB}"/>
              </a:ext>
            </a:extLst>
          </p:cNvPr>
          <p:cNvSpPr/>
          <p:nvPr/>
        </p:nvSpPr>
        <p:spPr>
          <a:xfrm rot="2513844" flipH="1">
            <a:off x="13393500" y="-665480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3850BF7D-B2CD-5455-F2E2-69B34EC7A0E1}"/>
              </a:ext>
            </a:extLst>
          </p:cNvPr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1C81D24-0A62-3D56-5C4B-002338994D3D}"/>
              </a:ext>
            </a:extLst>
          </p:cNvPr>
          <p:cNvSpPr txBox="1"/>
          <p:nvPr/>
        </p:nvSpPr>
        <p:spPr>
          <a:xfrm>
            <a:off x="2076271" y="43473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1-Introduction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EB436A5D-E659-5546-FC4C-A45123074FC1}"/>
              </a:ext>
            </a:extLst>
          </p:cNvPr>
          <p:cNvSpPr txBox="1"/>
          <p:nvPr/>
        </p:nvSpPr>
        <p:spPr>
          <a:xfrm>
            <a:off x="10273261" y="43473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5-Insights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BB36A791-99A1-2887-A742-E3E8BBA440EB}"/>
              </a:ext>
            </a:extLst>
          </p:cNvPr>
          <p:cNvSpPr txBox="1"/>
          <p:nvPr/>
        </p:nvSpPr>
        <p:spPr>
          <a:xfrm>
            <a:off x="2076271" y="53760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2-WORKFLOW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4F9D6CA9-1599-FEFD-CF29-CB98F8ECCBEF}"/>
              </a:ext>
            </a:extLst>
          </p:cNvPr>
          <p:cNvSpPr txBox="1"/>
          <p:nvPr/>
        </p:nvSpPr>
        <p:spPr>
          <a:xfrm>
            <a:off x="10273261" y="5376033"/>
            <a:ext cx="490323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6- Recommended Solutions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BF577FAA-7BC6-73D9-EA4A-D62882D91FAB}"/>
              </a:ext>
            </a:extLst>
          </p:cNvPr>
          <p:cNvSpPr txBox="1"/>
          <p:nvPr/>
        </p:nvSpPr>
        <p:spPr>
          <a:xfrm>
            <a:off x="15479942" y="53576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34E3318B-FF43-65B6-DAB3-DCFC7CA0CEE3}"/>
              </a:ext>
            </a:extLst>
          </p:cNvPr>
          <p:cNvSpPr txBox="1"/>
          <p:nvPr/>
        </p:nvSpPr>
        <p:spPr>
          <a:xfrm>
            <a:off x="2076271" y="6404733"/>
            <a:ext cx="4816156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3-Objective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31BD66B0-F4F7-44ED-5F13-6ED07C47DA73}"/>
              </a:ext>
            </a:extLst>
          </p:cNvPr>
          <p:cNvSpPr txBox="1"/>
          <p:nvPr/>
        </p:nvSpPr>
        <p:spPr>
          <a:xfrm>
            <a:off x="2076271" y="7455023"/>
            <a:ext cx="481615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TT Norms"/>
                <a:ea typeface="TT Norms"/>
                <a:cs typeface="TT Norms"/>
                <a:sym typeface="TT Norms"/>
              </a:rPr>
              <a:t>4-Methodology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B17D9A95-8611-FB3D-B009-0D4417B067E6}"/>
              </a:ext>
            </a:extLst>
          </p:cNvPr>
          <p:cNvSpPr txBox="1"/>
          <p:nvPr/>
        </p:nvSpPr>
        <p:spPr>
          <a:xfrm>
            <a:off x="15479942" y="6386318"/>
            <a:ext cx="60288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25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7" name="TextBox 67">
            <a:extLst>
              <a:ext uri="{FF2B5EF4-FFF2-40B4-BE49-F238E27FC236}">
                <a16:creationId xmlns:a16="http://schemas.microsoft.com/office/drawing/2014/main" id="{2ED36031-C6DB-AB13-D59C-B6A7A9E6B5AA}"/>
              </a:ext>
            </a:extLst>
          </p:cNvPr>
          <p:cNvSpPr txBox="1"/>
          <p:nvPr/>
        </p:nvSpPr>
        <p:spPr>
          <a:xfrm>
            <a:off x="9289414" y="1082004"/>
            <a:ext cx="4903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pic>
        <p:nvPicPr>
          <p:cNvPr id="29" name="Picture 28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F05DF7AA-B291-4FF7-C31C-5C95868597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A63-D492-8604-E561-DE0D6E19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391EDB-0C22-B11B-F563-6234B5A86BE3}"/>
              </a:ext>
            </a:extLst>
          </p:cNvPr>
          <p:cNvSpPr/>
          <p:nvPr/>
        </p:nvSpPr>
        <p:spPr>
          <a:xfrm rot="5400000">
            <a:off x="4000500" y="-39624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0D8579-B2E8-5A1F-F845-A4A7B3489863}"/>
              </a:ext>
            </a:extLst>
          </p:cNvPr>
          <p:cNvSpPr txBox="1"/>
          <p:nvPr/>
        </p:nvSpPr>
        <p:spPr>
          <a:xfrm>
            <a:off x="-1892672" y="2847011"/>
            <a:ext cx="14329371" cy="641128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50"/>
              </a:lnSpc>
            </a:pPr>
            <a:endParaRPr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3E5D074-D85A-AFBD-7401-ADDDE868D041}"/>
              </a:ext>
            </a:extLst>
          </p:cNvPr>
          <p:cNvGrpSpPr/>
          <p:nvPr/>
        </p:nvGrpSpPr>
        <p:grpSpPr>
          <a:xfrm>
            <a:off x="11229999" y="-3234257"/>
            <a:ext cx="11945087" cy="12492557"/>
            <a:chOff x="0" y="0"/>
            <a:chExt cx="759608" cy="79442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C8FE5E6-9335-6BF2-703F-49BB8E504228}"/>
                </a:ext>
              </a:extLst>
            </p:cNvPr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E5F9CB4-FF0F-BF16-453C-32843D81EA6C}"/>
                </a:ext>
              </a:extLst>
            </p:cNvPr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CA668A0-F754-B185-057B-5C5ABE2B384E}"/>
              </a:ext>
            </a:extLst>
          </p:cNvPr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3CEAEA3-99C7-75FE-2355-FB3AA6729654}"/>
                </a:ext>
              </a:extLst>
            </p:cNvPr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B9808569-EE10-34E3-0E89-1D663506C699}"/>
                </a:ext>
              </a:extLst>
            </p:cNvPr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57483B3-EE0B-0139-76E6-4D26E33F633A}"/>
              </a:ext>
            </a:extLst>
          </p:cNvPr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F17E67D-0A35-8F22-B9EF-922C566D5987}"/>
                </a:ext>
              </a:extLst>
            </p:cNvPr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B6A2CF13-FFC6-8538-1C55-62561C46AB2E}"/>
                </a:ext>
              </a:extLst>
            </p:cNvPr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999CB6BC-5F9E-8637-2EC6-0FE03CB726E1}"/>
              </a:ext>
            </a:extLst>
          </p:cNvPr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30D46C47-37DD-888E-8F72-7FD61779144C}"/>
              </a:ext>
            </a:extLst>
          </p:cNvPr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B9D01AB8-2316-9567-68C6-78F08B899842}"/>
              </a:ext>
            </a:extLst>
          </p:cNvPr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307606E5-394E-246E-F774-371E145D23C8}"/>
              </a:ext>
            </a:extLst>
          </p:cNvPr>
          <p:cNvSpPr txBox="1"/>
          <p:nvPr/>
        </p:nvSpPr>
        <p:spPr>
          <a:xfrm>
            <a:off x="2706068" y="5193492"/>
            <a:ext cx="2677704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Project Overview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A13FF9CD-7860-89B3-B9CA-9E45EA16045D}"/>
              </a:ext>
            </a:extLst>
          </p:cNvPr>
          <p:cNvSpPr txBox="1"/>
          <p:nvPr/>
        </p:nvSpPr>
        <p:spPr>
          <a:xfrm>
            <a:off x="7847797" y="5141571"/>
            <a:ext cx="2424083" cy="3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Tools Used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25BAB25-F30B-9526-01B3-A09AB06EFA68}"/>
              </a:ext>
            </a:extLst>
          </p:cNvPr>
          <p:cNvSpPr txBox="1"/>
          <p:nvPr/>
        </p:nvSpPr>
        <p:spPr>
          <a:xfrm>
            <a:off x="2690866" y="7124146"/>
            <a:ext cx="2805101" cy="36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spc="1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Problem Context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F0CF0506-513B-130F-8AF0-D8681F5399FC}"/>
              </a:ext>
            </a:extLst>
          </p:cNvPr>
          <p:cNvSpPr txBox="1"/>
          <p:nvPr/>
        </p:nvSpPr>
        <p:spPr>
          <a:xfrm>
            <a:off x="1555750" y="1923022"/>
            <a:ext cx="7968265" cy="97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3-OBJECTIVE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3689B-E7C8-4262-D6C7-BDD9D9A14C0B}"/>
              </a:ext>
            </a:extLst>
          </p:cNvPr>
          <p:cNvSpPr txBox="1"/>
          <p:nvPr/>
        </p:nvSpPr>
        <p:spPr>
          <a:xfrm>
            <a:off x="1904999" y="3467099"/>
            <a:ext cx="9135659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endParaRPr lang="en-US" sz="2400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E4741-A22D-DDEA-D61A-322FDAB296F0}"/>
              </a:ext>
            </a:extLst>
          </p:cNvPr>
          <p:cNvSpPr txBox="1"/>
          <p:nvPr/>
        </p:nvSpPr>
        <p:spPr>
          <a:xfrm>
            <a:off x="1555750" y="3614238"/>
            <a:ext cx="7302343" cy="620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Track and classify downtime events accurately.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Identify root causes and impact on productivity.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Analyze trends and patterns in downtime data.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Provide insights to reduce unplanned stoppages.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inherit"/>
              </a:rPr>
              <a:t>Support predictive maintenance and efficiency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sz="3200" b="0" i="0" dirty="0">
                <a:effectLst/>
                <a:latin typeface="inherit"/>
              </a:rPr>
              <a:t> improvements</a:t>
            </a:r>
            <a:r>
              <a:rPr lang="en-US" b="0" i="0" dirty="0">
                <a:effectLst/>
                <a:latin typeface="inherit"/>
              </a:rPr>
              <a:t>.</a:t>
            </a:r>
          </a:p>
          <a:p>
            <a:endParaRPr lang="en-US" dirty="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3C48C4D-ED0A-1CF5-DD23-894539FC8A37}"/>
              </a:ext>
            </a:extLst>
          </p:cNvPr>
          <p:cNvSpPr/>
          <p:nvPr/>
        </p:nvSpPr>
        <p:spPr>
          <a:xfrm>
            <a:off x="10897239" y="1117925"/>
            <a:ext cx="5401139" cy="8836990"/>
          </a:xfrm>
          <a:custGeom>
            <a:avLst/>
            <a:gdLst/>
            <a:ahLst/>
            <a:cxnLst/>
            <a:rect l="l" t="t" r="r" b="b"/>
            <a:pathLst>
              <a:path w="4797395" h="8229600">
                <a:moveTo>
                  <a:pt x="0" y="0"/>
                </a:moveTo>
                <a:lnTo>
                  <a:pt x="4797396" y="0"/>
                </a:lnTo>
                <a:lnTo>
                  <a:pt x="47973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61688" t="-18877" b="-111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915DD419-E977-5C6C-3B5E-7136DEABCF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9227808"/>
            <a:ext cx="1071654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86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1323</Words>
  <Application>Microsoft Office PowerPoint</Application>
  <PresentationFormat>Custom</PresentationFormat>
  <Paragraphs>282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Georgia</vt:lpstr>
      <vt:lpstr>inherit</vt:lpstr>
      <vt:lpstr>Liberation Sans Bold</vt:lpstr>
      <vt:lpstr>TT Norms</vt:lpstr>
      <vt:lpstr>TT Norms Bold</vt:lpstr>
      <vt:lpstr>TT Norms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Downtime shield</dc:title>
  <dc:creator>Haridy</dc:creator>
  <cp:lastModifiedBy>Kenzy Ashraf</cp:lastModifiedBy>
  <cp:revision>44</cp:revision>
  <dcterms:created xsi:type="dcterms:W3CDTF">2006-08-16T00:00:00Z</dcterms:created>
  <dcterms:modified xsi:type="dcterms:W3CDTF">2025-04-05T12:55:11Z</dcterms:modified>
  <dc:identifier>DAGjnVmiozY</dc:identifier>
</cp:coreProperties>
</file>